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53"/>
  </p:notesMasterIdLst>
  <p:handoutMasterIdLst>
    <p:handoutMasterId r:id="rId54"/>
  </p:handoutMasterIdLst>
  <p:sldIdLst>
    <p:sldId id="391" r:id="rId3"/>
    <p:sldId id="395" r:id="rId4"/>
    <p:sldId id="396" r:id="rId5"/>
    <p:sldId id="397" r:id="rId6"/>
    <p:sldId id="272" r:id="rId7"/>
    <p:sldId id="273" r:id="rId8"/>
    <p:sldId id="274" r:id="rId9"/>
    <p:sldId id="405" r:id="rId10"/>
    <p:sldId id="381" r:id="rId11"/>
    <p:sldId id="379" r:id="rId12"/>
    <p:sldId id="330" r:id="rId13"/>
    <p:sldId id="378" r:id="rId14"/>
    <p:sldId id="412" r:id="rId15"/>
    <p:sldId id="425" r:id="rId16"/>
    <p:sldId id="331" r:id="rId17"/>
    <p:sldId id="332" r:id="rId18"/>
    <p:sldId id="413" r:id="rId19"/>
    <p:sldId id="293" r:id="rId20"/>
    <p:sldId id="414" r:id="rId21"/>
    <p:sldId id="333" r:id="rId22"/>
    <p:sldId id="357" r:id="rId23"/>
    <p:sldId id="336" r:id="rId24"/>
    <p:sldId id="337" r:id="rId25"/>
    <p:sldId id="399" r:id="rId26"/>
    <p:sldId id="400" r:id="rId27"/>
    <p:sldId id="415" r:id="rId28"/>
    <p:sldId id="398" r:id="rId29"/>
    <p:sldId id="338" r:id="rId30"/>
    <p:sldId id="402" r:id="rId31"/>
    <p:sldId id="417" r:id="rId32"/>
    <p:sldId id="388" r:id="rId33"/>
    <p:sldId id="418" r:id="rId34"/>
    <p:sldId id="339" r:id="rId35"/>
    <p:sldId id="403" r:id="rId36"/>
    <p:sldId id="341" r:id="rId37"/>
    <p:sldId id="359" r:id="rId38"/>
    <p:sldId id="342" r:id="rId39"/>
    <p:sldId id="371" r:id="rId40"/>
    <p:sldId id="343" r:id="rId41"/>
    <p:sldId id="420" r:id="rId42"/>
    <p:sldId id="426" r:id="rId43"/>
    <p:sldId id="427" r:id="rId44"/>
    <p:sldId id="407" r:id="rId45"/>
    <p:sldId id="416" r:id="rId46"/>
    <p:sldId id="421" r:id="rId47"/>
    <p:sldId id="422" r:id="rId48"/>
    <p:sldId id="423" r:id="rId49"/>
    <p:sldId id="424" r:id="rId50"/>
    <p:sldId id="419" r:id="rId51"/>
    <p:sldId id="260"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14D"/>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68" autoAdjust="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22480314960631"/>
          <c:y val="6.8655534437505633E-2"/>
          <c:w val="0.80046089238845142"/>
          <c:h val="0.71107747307448643"/>
        </c:manualLayout>
      </c:layout>
      <c:barChart>
        <c:barDir val="col"/>
        <c:grouping val="clustered"/>
        <c:varyColors val="0"/>
        <c:ser>
          <c:idx val="3"/>
          <c:order val="3"/>
          <c:tx>
            <c:strRef>
              <c:f>'ACT to TRM'!$P$20</c:f>
              <c:strCache>
                <c:ptCount val="1"/>
                <c:pt idx="0">
                  <c:v>Exposures</c:v>
                </c:pt>
              </c:strCache>
            </c:strRef>
          </c:tx>
          <c:spPr>
            <a:gradFill flip="none" rotWithShape="1">
              <a:gsLst>
                <a:gs pos="0">
                  <a:srgbClr val="DAEDEF">
                    <a:lumMod val="67000"/>
                  </a:srgbClr>
                </a:gs>
                <a:gs pos="48000">
                  <a:srgbClr val="DAEDEF">
                    <a:lumMod val="97000"/>
                    <a:lumOff val="3000"/>
                  </a:srgbClr>
                </a:gs>
                <a:gs pos="100000">
                  <a:srgbClr val="DAEDEF">
                    <a:lumMod val="60000"/>
                    <a:lumOff val="40000"/>
                  </a:srgbClr>
                </a:gs>
              </a:gsLst>
              <a:lin ang="16200000" scaled="1"/>
              <a:tileRect/>
            </a:gradFill>
          </c:spPr>
          <c:invertIfNegative val="0"/>
          <c:cat>
            <c:strRef>
              <c:f>'ACT to TRM'!$L$21:$L$28</c:f>
              <c:strCache>
                <c:ptCount val="7"/>
                <c:pt idx="0">
                  <c:v>0</c:v>
                </c:pt>
                <c:pt idx="1">
                  <c:v>1-5</c:v>
                </c:pt>
                <c:pt idx="2">
                  <c:v>6-10</c:v>
                </c:pt>
                <c:pt idx="3">
                  <c:v>11-15</c:v>
                </c:pt>
                <c:pt idx="4">
                  <c:v>16-20</c:v>
                </c:pt>
                <c:pt idx="5">
                  <c:v>21-25</c:v>
                </c:pt>
                <c:pt idx="6">
                  <c:v>26+</c:v>
                </c:pt>
              </c:strCache>
            </c:strRef>
          </c:cat>
          <c:val>
            <c:numRef>
              <c:f>'ACT to TRM'!$P$21:$P$27</c:f>
              <c:numCache>
                <c:formatCode>#,##0</c:formatCode>
                <c:ptCount val="7"/>
                <c:pt idx="0">
                  <c:v>0</c:v>
                </c:pt>
                <c:pt idx="1">
                  <c:v>1083</c:v>
                </c:pt>
                <c:pt idx="2">
                  <c:v>927</c:v>
                </c:pt>
                <c:pt idx="3">
                  <c:v>953</c:v>
                </c:pt>
                <c:pt idx="4">
                  <c:v>1030</c:v>
                </c:pt>
                <c:pt idx="5">
                  <c:v>537</c:v>
                </c:pt>
                <c:pt idx="6">
                  <c:v>0</c:v>
                </c:pt>
              </c:numCache>
            </c:numRef>
          </c:val>
          <c:extLst>
            <c:ext xmlns:c16="http://schemas.microsoft.com/office/drawing/2014/chart" uri="{C3380CC4-5D6E-409C-BE32-E72D297353CC}">
              <c16:uniqueId val="{00000000-B006-4D9D-9D5F-4CB41F3EA25C}"/>
            </c:ext>
          </c:extLst>
        </c:ser>
        <c:dLbls>
          <c:showLegendKey val="0"/>
          <c:showVal val="0"/>
          <c:showCatName val="0"/>
          <c:showSerName val="0"/>
          <c:showPercent val="0"/>
          <c:showBubbleSize val="0"/>
        </c:dLbls>
        <c:gapWidth val="150"/>
        <c:axId val="-181277200"/>
        <c:axId val="-181273936"/>
      </c:barChart>
      <c:lineChart>
        <c:grouping val="standard"/>
        <c:varyColors val="0"/>
        <c:ser>
          <c:idx val="0"/>
          <c:order val="0"/>
          <c:tx>
            <c:strRef>
              <c:f>'ACT to TRM'!$M$20</c:f>
              <c:strCache>
                <c:ptCount val="1"/>
                <c:pt idx="0">
                  <c:v>Actual Rate</c:v>
                </c:pt>
              </c:strCache>
            </c:strRef>
          </c:tx>
          <c:cat>
            <c:strRef>
              <c:f>'ACT to TRM'!$L$21:$L$28</c:f>
              <c:strCache>
                <c:ptCount val="7"/>
                <c:pt idx="0">
                  <c:v>0</c:v>
                </c:pt>
                <c:pt idx="1">
                  <c:v>1-5</c:v>
                </c:pt>
                <c:pt idx="2">
                  <c:v>6-10</c:v>
                </c:pt>
                <c:pt idx="3">
                  <c:v>11-15</c:v>
                </c:pt>
                <c:pt idx="4">
                  <c:v>16-20</c:v>
                </c:pt>
                <c:pt idx="5">
                  <c:v>21-25</c:v>
                </c:pt>
                <c:pt idx="6">
                  <c:v>26+</c:v>
                </c:pt>
              </c:strCache>
            </c:strRef>
          </c:cat>
          <c:val>
            <c:numRef>
              <c:f>'ACT to TRM'!$M$21:$M$27</c:f>
              <c:numCache>
                <c:formatCode>0.0000</c:formatCode>
                <c:ptCount val="7"/>
                <c:pt idx="0">
                  <c:v>0</c:v>
                </c:pt>
                <c:pt idx="1">
                  <c:v>1.8467220683287166E-2</c:v>
                </c:pt>
                <c:pt idx="2">
                  <c:v>7.551240560949299E-3</c:v>
                </c:pt>
                <c:pt idx="3">
                  <c:v>6.2959076600209865E-3</c:v>
                </c:pt>
                <c:pt idx="4">
                  <c:v>2.9126213592233011E-3</c:v>
                </c:pt>
                <c:pt idx="5">
                  <c:v>3.7243947858472998E-3</c:v>
                </c:pt>
                <c:pt idx="6">
                  <c:v>0</c:v>
                </c:pt>
              </c:numCache>
            </c:numRef>
          </c:val>
          <c:smooth val="0"/>
          <c:extLst>
            <c:ext xmlns:c16="http://schemas.microsoft.com/office/drawing/2014/chart" uri="{C3380CC4-5D6E-409C-BE32-E72D297353CC}">
              <c16:uniqueId val="{00000001-B006-4D9D-9D5F-4CB41F3EA25C}"/>
            </c:ext>
          </c:extLst>
        </c:ser>
        <c:ser>
          <c:idx val="1"/>
          <c:order val="1"/>
          <c:tx>
            <c:strRef>
              <c:f>'ACT to TRM'!$N$20</c:f>
              <c:strCache>
                <c:ptCount val="1"/>
                <c:pt idx="0">
                  <c:v>Expected Rate</c:v>
                </c:pt>
              </c:strCache>
            </c:strRef>
          </c:tx>
          <c:cat>
            <c:strRef>
              <c:f>'ACT to TRM'!$L$21:$L$28</c:f>
              <c:strCache>
                <c:ptCount val="7"/>
                <c:pt idx="0">
                  <c:v>0</c:v>
                </c:pt>
                <c:pt idx="1">
                  <c:v>1-5</c:v>
                </c:pt>
                <c:pt idx="2">
                  <c:v>6-10</c:v>
                </c:pt>
                <c:pt idx="3">
                  <c:v>11-15</c:v>
                </c:pt>
                <c:pt idx="4">
                  <c:v>16-20</c:v>
                </c:pt>
                <c:pt idx="5">
                  <c:v>21-25</c:v>
                </c:pt>
                <c:pt idx="6">
                  <c:v>26+</c:v>
                </c:pt>
              </c:strCache>
            </c:strRef>
          </c:cat>
          <c:val>
            <c:numRef>
              <c:f>'ACT to TRM'!$N$21:$N$27</c:f>
              <c:numCache>
                <c:formatCode>0.0000</c:formatCode>
                <c:ptCount val="7"/>
                <c:pt idx="0">
                  <c:v>0</c:v>
                </c:pt>
                <c:pt idx="1">
                  <c:v>9.6583564173591888E-3</c:v>
                </c:pt>
                <c:pt idx="2">
                  <c:v>7.5728155339805821E-3</c:v>
                </c:pt>
                <c:pt idx="3">
                  <c:v>5.3305351521511016E-3</c:v>
                </c:pt>
                <c:pt idx="4">
                  <c:v>3.4466019417475728E-3</c:v>
                </c:pt>
                <c:pt idx="5">
                  <c:v>2.0297951582867787E-3</c:v>
                </c:pt>
                <c:pt idx="6">
                  <c:v>0</c:v>
                </c:pt>
              </c:numCache>
            </c:numRef>
          </c:val>
          <c:smooth val="0"/>
          <c:extLst>
            <c:ext xmlns:c16="http://schemas.microsoft.com/office/drawing/2014/chart" uri="{C3380CC4-5D6E-409C-BE32-E72D297353CC}">
              <c16:uniqueId val="{00000002-B006-4D9D-9D5F-4CB41F3EA25C}"/>
            </c:ext>
          </c:extLst>
        </c:ser>
        <c:ser>
          <c:idx val="2"/>
          <c:order val="2"/>
          <c:tx>
            <c:strRef>
              <c:f>'ACT to TRM'!$O$20</c:f>
              <c:strCache>
                <c:ptCount val="1"/>
                <c:pt idx="0">
                  <c:v>Proposed Rate</c:v>
                </c:pt>
              </c:strCache>
            </c:strRef>
          </c:tx>
          <c:cat>
            <c:strRef>
              <c:f>'ACT to TRM'!$L$21:$L$28</c:f>
              <c:strCache>
                <c:ptCount val="7"/>
                <c:pt idx="0">
                  <c:v>0</c:v>
                </c:pt>
                <c:pt idx="1">
                  <c:v>1-5</c:v>
                </c:pt>
                <c:pt idx="2">
                  <c:v>6-10</c:v>
                </c:pt>
                <c:pt idx="3">
                  <c:v>11-15</c:v>
                </c:pt>
                <c:pt idx="4">
                  <c:v>16-20</c:v>
                </c:pt>
                <c:pt idx="5">
                  <c:v>21-25</c:v>
                </c:pt>
                <c:pt idx="6">
                  <c:v>26+</c:v>
                </c:pt>
              </c:strCache>
            </c:strRef>
          </c:cat>
          <c:val>
            <c:numRef>
              <c:f>'ACT to TRM'!$O$21:$O$27</c:f>
              <c:numCache>
                <c:formatCode>0.0000</c:formatCode>
                <c:ptCount val="7"/>
                <c:pt idx="0">
                  <c:v>0</c:v>
                </c:pt>
                <c:pt idx="1">
                  <c:v>1.3998153277931672E-2</c:v>
                </c:pt>
                <c:pt idx="2">
                  <c:v>8.0043149946062569E-3</c:v>
                </c:pt>
                <c:pt idx="3">
                  <c:v>6.0020986358866732E-3</c:v>
                </c:pt>
                <c:pt idx="4">
                  <c:v>3.0000000000000001E-3</c:v>
                </c:pt>
                <c:pt idx="5">
                  <c:v>2.9981378026070764E-3</c:v>
                </c:pt>
                <c:pt idx="6">
                  <c:v>0</c:v>
                </c:pt>
              </c:numCache>
            </c:numRef>
          </c:val>
          <c:smooth val="0"/>
          <c:extLst>
            <c:ext xmlns:c16="http://schemas.microsoft.com/office/drawing/2014/chart" uri="{C3380CC4-5D6E-409C-BE32-E72D297353CC}">
              <c16:uniqueId val="{00000003-B006-4D9D-9D5F-4CB41F3EA25C}"/>
            </c:ext>
          </c:extLst>
        </c:ser>
        <c:dLbls>
          <c:showLegendKey val="0"/>
          <c:showVal val="0"/>
          <c:showCatName val="0"/>
          <c:showSerName val="0"/>
          <c:showPercent val="0"/>
          <c:showBubbleSize val="0"/>
        </c:dLbls>
        <c:marker val="1"/>
        <c:smooth val="0"/>
        <c:axId val="-181265776"/>
        <c:axId val="-181267952"/>
      </c:lineChart>
      <c:catAx>
        <c:axId val="-181265776"/>
        <c:scaling>
          <c:orientation val="minMax"/>
        </c:scaling>
        <c:delete val="0"/>
        <c:axPos val="b"/>
        <c:title>
          <c:tx>
            <c:rich>
              <a:bodyPr/>
              <a:lstStyle/>
              <a:p>
                <a:pPr>
                  <a:defRPr/>
                </a:pPr>
                <a:r>
                  <a:rPr lang="en-US"/>
                  <a:t>YEARS OF SERVICE</a:t>
                </a:r>
              </a:p>
            </c:rich>
          </c:tx>
          <c:layout>
            <c:manualLayout>
              <c:xMode val="edge"/>
              <c:yMode val="edge"/>
              <c:x val="0.38158487154457782"/>
              <c:y val="0.85950573722858636"/>
            </c:manualLayout>
          </c:layout>
          <c:overlay val="0"/>
        </c:title>
        <c:numFmt formatCode="General" sourceLinked="1"/>
        <c:majorTickMark val="out"/>
        <c:minorTickMark val="none"/>
        <c:tickLblPos val="nextTo"/>
        <c:crossAx val="-181267952"/>
        <c:crosses val="autoZero"/>
        <c:auto val="1"/>
        <c:lblAlgn val="ctr"/>
        <c:lblOffset val="100"/>
        <c:noMultiLvlLbl val="0"/>
      </c:catAx>
      <c:valAx>
        <c:axId val="-181267952"/>
        <c:scaling>
          <c:orientation val="minMax"/>
        </c:scaling>
        <c:delete val="0"/>
        <c:axPos val="l"/>
        <c:majorGridlines>
          <c:spPr>
            <a:ln>
              <a:solidFill>
                <a:srgbClr val="000000"/>
              </a:solidFill>
            </a:ln>
          </c:spPr>
        </c:majorGridlines>
        <c:title>
          <c:tx>
            <c:rich>
              <a:bodyPr/>
              <a:lstStyle/>
              <a:p>
                <a:pPr>
                  <a:defRPr/>
                </a:pPr>
                <a:r>
                  <a:rPr lang="en-US" dirty="0"/>
                  <a:t>Withdrawal</a:t>
                </a:r>
                <a:r>
                  <a:rPr lang="en-US" baseline="0" dirty="0"/>
                  <a:t> Rates</a:t>
                </a:r>
              </a:p>
            </c:rich>
          </c:tx>
          <c:layout>
            <c:manualLayout>
              <c:xMode val="edge"/>
              <c:yMode val="edge"/>
              <c:x val="5.4482939632545932E-3"/>
              <c:y val="0.3029873744230247"/>
            </c:manualLayout>
          </c:layout>
          <c:overlay val="0"/>
        </c:title>
        <c:numFmt formatCode="0.00%" sourceLinked="0"/>
        <c:majorTickMark val="out"/>
        <c:minorTickMark val="none"/>
        <c:tickLblPos val="nextTo"/>
        <c:crossAx val="-181265776"/>
        <c:crosses val="autoZero"/>
        <c:crossBetween val="between"/>
      </c:valAx>
      <c:valAx>
        <c:axId val="-181273936"/>
        <c:scaling>
          <c:orientation val="minMax"/>
        </c:scaling>
        <c:delete val="0"/>
        <c:axPos val="r"/>
        <c:title>
          <c:tx>
            <c:rich>
              <a:bodyPr/>
              <a:lstStyle/>
              <a:p>
                <a:pPr>
                  <a:defRPr/>
                </a:pPr>
                <a:r>
                  <a:rPr lang="en-US" dirty="0"/>
                  <a:t>Number</a:t>
                </a:r>
                <a:r>
                  <a:rPr lang="en-US" baseline="0" dirty="0"/>
                  <a:t> of Exposures</a:t>
                </a:r>
                <a:endParaRPr lang="en-US" dirty="0"/>
              </a:p>
            </c:rich>
          </c:tx>
          <c:overlay val="0"/>
        </c:title>
        <c:numFmt formatCode="#,##0" sourceLinked="1"/>
        <c:majorTickMark val="out"/>
        <c:minorTickMark val="none"/>
        <c:tickLblPos val="nextTo"/>
        <c:crossAx val="-181277200"/>
        <c:crosses val="max"/>
        <c:crossBetween val="between"/>
      </c:valAx>
      <c:catAx>
        <c:axId val="-181277200"/>
        <c:scaling>
          <c:orientation val="minMax"/>
        </c:scaling>
        <c:delete val="1"/>
        <c:axPos val="b"/>
        <c:numFmt formatCode="General" sourceLinked="1"/>
        <c:majorTickMark val="out"/>
        <c:minorTickMark val="none"/>
        <c:tickLblPos val="nextTo"/>
        <c:crossAx val="-181273936"/>
        <c:crosses val="autoZero"/>
        <c:auto val="1"/>
        <c:lblAlgn val="ctr"/>
        <c:lblOffset val="100"/>
        <c:noMultiLvlLbl val="0"/>
      </c:catAx>
    </c:plotArea>
    <c:legend>
      <c:legendPos val="b"/>
      <c:overlay val="0"/>
    </c:legend>
    <c:plotVisOnly val="1"/>
    <c:dispBlanksAs val="gap"/>
    <c:showDLblsOverMax val="0"/>
  </c:chart>
  <c:spPr>
    <a:ln>
      <a:solidFill>
        <a:srgbClr val="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'ACT to DIS'!$K$28</c:f>
              <c:strCache>
                <c:ptCount val="1"/>
                <c:pt idx="0">
                  <c:v>Exposures</c:v>
                </c:pt>
              </c:strCache>
            </c:strRef>
          </c:tx>
          <c:spPr>
            <a:gradFill>
              <a:gsLst>
                <a:gs pos="0">
                  <a:srgbClr val="DAEDEF">
                    <a:lumMod val="67000"/>
                  </a:srgbClr>
                </a:gs>
                <a:gs pos="48000">
                  <a:srgbClr val="DAEDEF">
                    <a:lumMod val="97000"/>
                    <a:lumOff val="3000"/>
                  </a:srgbClr>
                </a:gs>
                <a:gs pos="100000">
                  <a:srgbClr val="DAEDEF">
                    <a:lumMod val="60000"/>
                    <a:lumOff val="40000"/>
                  </a:srgbClr>
                </a:gs>
              </a:gsLst>
              <a:lin ang="16200000" scaled="1"/>
            </a:gradFill>
          </c:spPr>
          <c:invertIfNegative val="0"/>
          <c:cat>
            <c:strRef>
              <c:f>'ACT to DIS'!$L$24:$V$24</c:f>
              <c:strCache>
                <c:ptCount val="11"/>
                <c:pt idx="0">
                  <c:v>  &lt;18</c:v>
                </c:pt>
                <c:pt idx="1">
                  <c:v>18-22</c:v>
                </c:pt>
                <c:pt idx="2">
                  <c:v>23-27</c:v>
                </c:pt>
                <c:pt idx="3">
                  <c:v>28-32</c:v>
                </c:pt>
                <c:pt idx="4">
                  <c:v>33-37</c:v>
                </c:pt>
                <c:pt idx="5">
                  <c:v>38-42</c:v>
                </c:pt>
                <c:pt idx="6">
                  <c:v>43-47</c:v>
                </c:pt>
                <c:pt idx="7">
                  <c:v>48-52</c:v>
                </c:pt>
                <c:pt idx="8">
                  <c:v>53-57</c:v>
                </c:pt>
                <c:pt idx="9">
                  <c:v>58-62</c:v>
                </c:pt>
                <c:pt idx="10">
                  <c:v>63+</c:v>
                </c:pt>
              </c:strCache>
            </c:strRef>
          </c:cat>
          <c:val>
            <c:numRef>
              <c:f>'ACT to DIS'!$L$28:$V$28</c:f>
              <c:numCache>
                <c:formatCode>General</c:formatCode>
                <c:ptCount val="11"/>
                <c:pt idx="0">
                  <c:v>0</c:v>
                </c:pt>
                <c:pt idx="1">
                  <c:v>34</c:v>
                </c:pt>
                <c:pt idx="2">
                  <c:v>343</c:v>
                </c:pt>
                <c:pt idx="3">
                  <c:v>893</c:v>
                </c:pt>
                <c:pt idx="4">
                  <c:v>860</c:v>
                </c:pt>
                <c:pt idx="5">
                  <c:v>989</c:v>
                </c:pt>
                <c:pt idx="6">
                  <c:v>897</c:v>
                </c:pt>
                <c:pt idx="7">
                  <c:v>735</c:v>
                </c:pt>
                <c:pt idx="8">
                  <c:v>310</c:v>
                </c:pt>
                <c:pt idx="9">
                  <c:v>106</c:v>
                </c:pt>
                <c:pt idx="10">
                  <c:v>13</c:v>
                </c:pt>
              </c:numCache>
            </c:numRef>
          </c:val>
          <c:extLst>
            <c:ext xmlns:c16="http://schemas.microsoft.com/office/drawing/2014/chart" uri="{C3380CC4-5D6E-409C-BE32-E72D297353CC}">
              <c16:uniqueId val="{00000000-C261-436C-BFE8-80F2A64FA0DE}"/>
            </c:ext>
          </c:extLst>
        </c:ser>
        <c:dLbls>
          <c:showLegendKey val="0"/>
          <c:showVal val="0"/>
          <c:showCatName val="0"/>
          <c:showSerName val="0"/>
          <c:showPercent val="0"/>
          <c:showBubbleSize val="0"/>
        </c:dLbls>
        <c:gapWidth val="150"/>
        <c:axId val="-181271760"/>
        <c:axId val="-181265232"/>
      </c:barChart>
      <c:lineChart>
        <c:grouping val="standard"/>
        <c:varyColors val="0"/>
        <c:ser>
          <c:idx val="0"/>
          <c:order val="0"/>
          <c:tx>
            <c:strRef>
              <c:f>'ACT to DIS'!$K$25</c:f>
              <c:strCache>
                <c:ptCount val="1"/>
                <c:pt idx="0">
                  <c:v>Actual Rate</c:v>
                </c:pt>
              </c:strCache>
            </c:strRef>
          </c:tx>
          <c:spPr>
            <a:ln>
              <a:solidFill>
                <a:srgbClr val="0000FF"/>
              </a:solidFill>
            </a:ln>
          </c:spPr>
          <c:marker>
            <c:symbol val="diamond"/>
            <c:size val="7"/>
            <c:spPr>
              <a:solidFill>
                <a:srgbClr val="0000FF"/>
              </a:solidFill>
            </c:spPr>
          </c:marker>
          <c:cat>
            <c:strRef>
              <c:f>'ACT to DIS'!$L$24:$V$24</c:f>
              <c:strCache>
                <c:ptCount val="11"/>
                <c:pt idx="0">
                  <c:v>  &lt;18</c:v>
                </c:pt>
                <c:pt idx="1">
                  <c:v>18-22</c:v>
                </c:pt>
                <c:pt idx="2">
                  <c:v>23-27</c:v>
                </c:pt>
                <c:pt idx="3">
                  <c:v>28-32</c:v>
                </c:pt>
                <c:pt idx="4">
                  <c:v>33-37</c:v>
                </c:pt>
                <c:pt idx="5">
                  <c:v>38-42</c:v>
                </c:pt>
                <c:pt idx="6">
                  <c:v>43-47</c:v>
                </c:pt>
                <c:pt idx="7">
                  <c:v>48-52</c:v>
                </c:pt>
                <c:pt idx="8">
                  <c:v>53-57</c:v>
                </c:pt>
                <c:pt idx="9">
                  <c:v>58-62</c:v>
                </c:pt>
                <c:pt idx="10">
                  <c:v>63+</c:v>
                </c:pt>
              </c:strCache>
            </c:strRef>
          </c:cat>
          <c:val>
            <c:numRef>
              <c:f>'ACT to DIS'!$L$25:$V$25</c:f>
              <c:numCache>
                <c:formatCode>0.0000</c:formatCode>
                <c:ptCount val="11"/>
                <c:pt idx="0">
                  <c:v>0</c:v>
                </c:pt>
                <c:pt idx="1">
                  <c:v>0</c:v>
                </c:pt>
                <c:pt idx="2">
                  <c:v>0</c:v>
                </c:pt>
                <c:pt idx="3">
                  <c:v>1.1000000000000001E-3</c:v>
                </c:pt>
                <c:pt idx="4">
                  <c:v>0</c:v>
                </c:pt>
                <c:pt idx="5">
                  <c:v>2E-3</c:v>
                </c:pt>
                <c:pt idx="6">
                  <c:v>1.1000000000000001E-3</c:v>
                </c:pt>
                <c:pt idx="7">
                  <c:v>0</c:v>
                </c:pt>
                <c:pt idx="8">
                  <c:v>0</c:v>
                </c:pt>
                <c:pt idx="9">
                  <c:v>9.4000000000000004E-3</c:v>
                </c:pt>
                <c:pt idx="10">
                  <c:v>0</c:v>
                </c:pt>
              </c:numCache>
            </c:numRef>
          </c:val>
          <c:smooth val="0"/>
          <c:extLst>
            <c:ext xmlns:c16="http://schemas.microsoft.com/office/drawing/2014/chart" uri="{C3380CC4-5D6E-409C-BE32-E72D297353CC}">
              <c16:uniqueId val="{00000001-C261-436C-BFE8-80F2A64FA0DE}"/>
            </c:ext>
          </c:extLst>
        </c:ser>
        <c:ser>
          <c:idx val="1"/>
          <c:order val="1"/>
          <c:tx>
            <c:strRef>
              <c:f>'ACT to DIS'!$K$26</c:f>
              <c:strCache>
                <c:ptCount val="1"/>
                <c:pt idx="0">
                  <c:v>Expected Rate</c:v>
                </c:pt>
              </c:strCache>
            </c:strRef>
          </c:tx>
          <c:spPr>
            <a:ln>
              <a:solidFill>
                <a:srgbClr val="FF0000"/>
              </a:solidFill>
            </a:ln>
          </c:spPr>
          <c:marker>
            <c:spPr>
              <a:solidFill>
                <a:srgbClr val="FF0000"/>
              </a:solidFill>
              <a:ln>
                <a:solidFill>
                  <a:srgbClr val="FF0000"/>
                </a:solidFill>
              </a:ln>
            </c:spPr>
          </c:marker>
          <c:cat>
            <c:strRef>
              <c:f>'ACT to DIS'!$L$24:$V$24</c:f>
              <c:strCache>
                <c:ptCount val="11"/>
                <c:pt idx="0">
                  <c:v>  &lt;18</c:v>
                </c:pt>
                <c:pt idx="1">
                  <c:v>18-22</c:v>
                </c:pt>
                <c:pt idx="2">
                  <c:v>23-27</c:v>
                </c:pt>
                <c:pt idx="3">
                  <c:v>28-32</c:v>
                </c:pt>
                <c:pt idx="4">
                  <c:v>33-37</c:v>
                </c:pt>
                <c:pt idx="5">
                  <c:v>38-42</c:v>
                </c:pt>
                <c:pt idx="6">
                  <c:v>43-47</c:v>
                </c:pt>
                <c:pt idx="7">
                  <c:v>48-52</c:v>
                </c:pt>
                <c:pt idx="8">
                  <c:v>53-57</c:v>
                </c:pt>
                <c:pt idx="9">
                  <c:v>58-62</c:v>
                </c:pt>
                <c:pt idx="10">
                  <c:v>63+</c:v>
                </c:pt>
              </c:strCache>
            </c:strRef>
          </c:cat>
          <c:val>
            <c:numRef>
              <c:f>'ACT to DIS'!$L$26:$V$26</c:f>
              <c:numCache>
                <c:formatCode>0.0000</c:formatCode>
                <c:ptCount val="11"/>
                <c:pt idx="0">
                  <c:v>0</c:v>
                </c:pt>
                <c:pt idx="1">
                  <c:v>2.9999999999999997E-4</c:v>
                </c:pt>
                <c:pt idx="2">
                  <c:v>2.9999999999999997E-4</c:v>
                </c:pt>
                <c:pt idx="3">
                  <c:v>6.9999999999999999E-4</c:v>
                </c:pt>
                <c:pt idx="4">
                  <c:v>1.6000000000000001E-3</c:v>
                </c:pt>
                <c:pt idx="5">
                  <c:v>2.8999999999999998E-3</c:v>
                </c:pt>
                <c:pt idx="6">
                  <c:v>4.3E-3</c:v>
                </c:pt>
                <c:pt idx="7">
                  <c:v>6.4000000000000003E-3</c:v>
                </c:pt>
                <c:pt idx="8">
                  <c:v>8.3999999999999995E-3</c:v>
                </c:pt>
                <c:pt idx="9">
                  <c:v>0.01</c:v>
                </c:pt>
                <c:pt idx="10">
                  <c:v>4.5999999999999999E-3</c:v>
                </c:pt>
              </c:numCache>
            </c:numRef>
          </c:val>
          <c:smooth val="0"/>
          <c:extLst>
            <c:ext xmlns:c16="http://schemas.microsoft.com/office/drawing/2014/chart" uri="{C3380CC4-5D6E-409C-BE32-E72D297353CC}">
              <c16:uniqueId val="{00000002-C261-436C-BFE8-80F2A64FA0DE}"/>
            </c:ext>
          </c:extLst>
        </c:ser>
        <c:dLbls>
          <c:showLegendKey val="0"/>
          <c:showVal val="0"/>
          <c:showCatName val="0"/>
          <c:showSerName val="0"/>
          <c:showPercent val="0"/>
          <c:showBubbleSize val="0"/>
        </c:dLbls>
        <c:marker val="1"/>
        <c:smooth val="0"/>
        <c:axId val="-181279920"/>
        <c:axId val="-181266320"/>
        <c:extLst>
          <c:ext xmlns:c15="http://schemas.microsoft.com/office/drawing/2012/chart" uri="{02D57815-91ED-43cb-92C2-25804820EDAC}">
            <c15:filteredLineSeries>
              <c15:ser>
                <c:idx val="2"/>
                <c:order val="2"/>
                <c:tx>
                  <c:strRef>
                    <c:extLst>
                      <c:ext uri="{02D57815-91ED-43cb-92C2-25804820EDAC}">
                        <c15:formulaRef>
                          <c15:sqref>'ACT to DIS'!$K$27</c15:sqref>
                        </c15:formulaRef>
                      </c:ext>
                    </c:extLst>
                    <c:strCache>
                      <c:ptCount val="1"/>
                      <c:pt idx="0">
                        <c:v>Proposed Rate</c:v>
                      </c:pt>
                    </c:strCache>
                  </c:strRef>
                </c:tx>
                <c:cat>
                  <c:strRef>
                    <c:extLst>
                      <c:ext uri="{02D57815-91ED-43cb-92C2-25804820EDAC}">
                        <c15:formulaRef>
                          <c15:sqref>'ACT to DIS'!$L$24:$V$24</c15:sqref>
                        </c15:formulaRef>
                      </c:ext>
                    </c:extLst>
                    <c:strCache>
                      <c:ptCount val="11"/>
                      <c:pt idx="0">
                        <c:v>  &lt;18</c:v>
                      </c:pt>
                      <c:pt idx="1">
                        <c:v>18-22</c:v>
                      </c:pt>
                      <c:pt idx="2">
                        <c:v>23-27</c:v>
                      </c:pt>
                      <c:pt idx="3">
                        <c:v>28-32</c:v>
                      </c:pt>
                      <c:pt idx="4">
                        <c:v>33-37</c:v>
                      </c:pt>
                      <c:pt idx="5">
                        <c:v>38-42</c:v>
                      </c:pt>
                      <c:pt idx="6">
                        <c:v>43-47</c:v>
                      </c:pt>
                      <c:pt idx="7">
                        <c:v>48-52</c:v>
                      </c:pt>
                      <c:pt idx="8">
                        <c:v>53-57</c:v>
                      </c:pt>
                      <c:pt idx="9">
                        <c:v>58-62</c:v>
                      </c:pt>
                      <c:pt idx="10">
                        <c:v>63+</c:v>
                      </c:pt>
                    </c:strCache>
                  </c:strRef>
                </c:cat>
                <c:val>
                  <c:numRef>
                    <c:extLst>
                      <c:ext uri="{02D57815-91ED-43cb-92C2-25804820EDAC}">
                        <c15:formulaRef>
                          <c15:sqref>'ACT to DIS'!$L$27:$V$27</c15:sqref>
                        </c15:formulaRef>
                      </c:ext>
                    </c:extLst>
                    <c:numCache>
                      <c:formatCode>0.0000</c:formatCode>
                      <c:ptCount val="11"/>
                      <c:pt idx="0">
                        <c:v>0</c:v>
                      </c:pt>
                      <c:pt idx="1">
                        <c:v>2.9999999999999997E-4</c:v>
                      </c:pt>
                      <c:pt idx="2">
                        <c:v>2.9999999999999997E-4</c:v>
                      </c:pt>
                      <c:pt idx="3">
                        <c:v>6.9999999999999999E-4</c:v>
                      </c:pt>
                      <c:pt idx="4">
                        <c:v>1.6000000000000001E-3</c:v>
                      </c:pt>
                      <c:pt idx="5">
                        <c:v>2.8999999999999998E-3</c:v>
                      </c:pt>
                      <c:pt idx="6">
                        <c:v>4.3E-3</c:v>
                      </c:pt>
                      <c:pt idx="7">
                        <c:v>6.4000000000000003E-3</c:v>
                      </c:pt>
                      <c:pt idx="8">
                        <c:v>8.3999999999999995E-3</c:v>
                      </c:pt>
                      <c:pt idx="9">
                        <c:v>0.01</c:v>
                      </c:pt>
                      <c:pt idx="10">
                        <c:v>4.5999999999999999E-3</c:v>
                      </c:pt>
                    </c:numCache>
                  </c:numRef>
                </c:val>
                <c:smooth val="0"/>
                <c:extLst>
                  <c:ext xmlns:c16="http://schemas.microsoft.com/office/drawing/2014/chart" uri="{C3380CC4-5D6E-409C-BE32-E72D297353CC}">
                    <c16:uniqueId val="{00000003-C261-436C-BFE8-80F2A64FA0DE}"/>
                  </c:ext>
                </c:extLst>
              </c15:ser>
            </c15:filteredLineSeries>
          </c:ext>
        </c:extLst>
      </c:lineChart>
      <c:catAx>
        <c:axId val="-181279920"/>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nextTo"/>
        <c:crossAx val="-181266320"/>
        <c:crosses val="autoZero"/>
        <c:auto val="1"/>
        <c:lblAlgn val="ctr"/>
        <c:lblOffset val="100"/>
        <c:noMultiLvlLbl val="0"/>
      </c:catAx>
      <c:valAx>
        <c:axId val="-181266320"/>
        <c:scaling>
          <c:orientation val="minMax"/>
        </c:scaling>
        <c:delete val="0"/>
        <c:axPos val="l"/>
        <c:majorGridlines/>
        <c:title>
          <c:tx>
            <c:rich>
              <a:bodyPr/>
              <a:lstStyle/>
              <a:p>
                <a:pPr>
                  <a:defRPr/>
                </a:pPr>
                <a:r>
                  <a:rPr lang="en-US" dirty="0"/>
                  <a:t>Disability Rates</a:t>
                </a:r>
              </a:p>
            </c:rich>
          </c:tx>
          <c:overlay val="0"/>
        </c:title>
        <c:numFmt formatCode="0.00%" sourceLinked="0"/>
        <c:majorTickMark val="out"/>
        <c:minorTickMark val="none"/>
        <c:tickLblPos val="nextTo"/>
        <c:crossAx val="-181279920"/>
        <c:crosses val="autoZero"/>
        <c:crossBetween val="between"/>
      </c:valAx>
      <c:valAx>
        <c:axId val="-181265232"/>
        <c:scaling>
          <c:orientation val="minMax"/>
        </c:scaling>
        <c:delete val="0"/>
        <c:axPos val="r"/>
        <c:title>
          <c:tx>
            <c:rich>
              <a:bodyPr/>
              <a:lstStyle/>
              <a:p>
                <a:pPr>
                  <a:defRPr/>
                </a:pPr>
                <a:r>
                  <a:rPr lang="en-US" dirty="0"/>
                  <a:t>Number</a:t>
                </a:r>
                <a:r>
                  <a:rPr lang="en-US" baseline="0" dirty="0"/>
                  <a:t> of Exposures</a:t>
                </a:r>
                <a:endParaRPr lang="en-US" dirty="0"/>
              </a:p>
            </c:rich>
          </c:tx>
          <c:overlay val="0"/>
        </c:title>
        <c:numFmt formatCode="General" sourceLinked="1"/>
        <c:majorTickMark val="out"/>
        <c:minorTickMark val="none"/>
        <c:tickLblPos val="nextTo"/>
        <c:crossAx val="-181271760"/>
        <c:crosses val="max"/>
        <c:crossBetween val="between"/>
      </c:valAx>
      <c:catAx>
        <c:axId val="-181271760"/>
        <c:scaling>
          <c:orientation val="minMax"/>
        </c:scaling>
        <c:delete val="1"/>
        <c:axPos val="b"/>
        <c:numFmt formatCode="General" sourceLinked="1"/>
        <c:majorTickMark val="out"/>
        <c:minorTickMark val="none"/>
        <c:tickLblPos val="nextTo"/>
        <c:crossAx val="-181265232"/>
        <c:crosses val="autoZero"/>
        <c:auto val="1"/>
        <c:lblAlgn val="ctr"/>
        <c:lblOffset val="100"/>
        <c:noMultiLvlLbl val="0"/>
      </c:cat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Retirement Rates - by Age</a:t>
            </a:r>
          </a:p>
        </c:rich>
      </c:tx>
      <c:overlay val="0"/>
    </c:title>
    <c:autoTitleDeleted val="0"/>
    <c:plotArea>
      <c:layout>
        <c:manualLayout>
          <c:layoutTarget val="inner"/>
          <c:xMode val="edge"/>
          <c:yMode val="edge"/>
          <c:x val="0.10143760050793678"/>
          <c:y val="0.12811180269855421"/>
          <c:w val="0.80523306482473866"/>
          <c:h val="0.66012612155762573"/>
        </c:manualLayout>
      </c:layout>
      <c:barChart>
        <c:barDir val="col"/>
        <c:grouping val="clustered"/>
        <c:varyColors val="0"/>
        <c:ser>
          <c:idx val="3"/>
          <c:order val="3"/>
          <c:tx>
            <c:strRef>
              <c:f>'ACT to SVC'!$R$26:$S$26</c:f>
              <c:strCache>
                <c:ptCount val="2"/>
                <c:pt idx="0">
                  <c:v>Exposures</c:v>
                </c:pt>
              </c:strCache>
            </c:strRef>
          </c:tx>
          <c:spPr>
            <a:gradFill>
              <a:gsLst>
                <a:gs pos="0">
                  <a:srgbClr val="DAEDEF">
                    <a:lumMod val="67000"/>
                  </a:srgbClr>
                </a:gs>
                <a:gs pos="48000">
                  <a:srgbClr val="DAEDEF">
                    <a:lumMod val="97000"/>
                    <a:lumOff val="3000"/>
                  </a:srgbClr>
                </a:gs>
                <a:gs pos="100000">
                  <a:srgbClr val="DAEDEF">
                    <a:lumMod val="60000"/>
                    <a:lumOff val="40000"/>
                  </a:srgbClr>
                </a:gs>
              </a:gsLst>
              <a:lin ang="16200000" scaled="1"/>
            </a:gradFill>
          </c:spPr>
          <c:invertIfNegative val="0"/>
          <c:cat>
            <c:strRef>
              <c:f>'ACT to SVC'!$T$22:$AJ$22</c:f>
              <c:strCache>
                <c:ptCount val="17"/>
                <c:pt idx="0">
                  <c:v>&lt;50</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strCache>
            </c:strRef>
          </c:cat>
          <c:val>
            <c:numRef>
              <c:f>'ACT to SVC'!$T$26:$AJ$26</c:f>
              <c:numCache>
                <c:formatCode>General</c:formatCode>
                <c:ptCount val="17"/>
                <c:pt idx="0">
                  <c:v>207</c:v>
                </c:pt>
                <c:pt idx="1">
                  <c:v>77</c:v>
                </c:pt>
                <c:pt idx="2">
                  <c:v>53</c:v>
                </c:pt>
                <c:pt idx="3">
                  <c:v>45</c:v>
                </c:pt>
                <c:pt idx="4">
                  <c:v>47</c:v>
                </c:pt>
                <c:pt idx="5">
                  <c:v>40</c:v>
                </c:pt>
                <c:pt idx="6">
                  <c:v>34</c:v>
                </c:pt>
                <c:pt idx="7">
                  <c:v>31</c:v>
                </c:pt>
                <c:pt idx="8">
                  <c:v>20</c:v>
                </c:pt>
                <c:pt idx="9">
                  <c:v>20</c:v>
                </c:pt>
                <c:pt idx="10">
                  <c:v>12</c:v>
                </c:pt>
                <c:pt idx="11">
                  <c:v>24</c:v>
                </c:pt>
                <c:pt idx="12">
                  <c:v>18</c:v>
                </c:pt>
                <c:pt idx="13">
                  <c:v>9</c:v>
                </c:pt>
                <c:pt idx="14">
                  <c:v>4</c:v>
                </c:pt>
                <c:pt idx="15">
                  <c:v>2</c:v>
                </c:pt>
                <c:pt idx="16">
                  <c:v>2</c:v>
                </c:pt>
              </c:numCache>
            </c:numRef>
          </c:val>
          <c:extLst>
            <c:ext xmlns:c16="http://schemas.microsoft.com/office/drawing/2014/chart" uri="{C3380CC4-5D6E-409C-BE32-E72D297353CC}">
              <c16:uniqueId val="{00000000-BBC6-43A7-BDD4-700222884FFF}"/>
            </c:ext>
          </c:extLst>
        </c:ser>
        <c:dLbls>
          <c:showLegendKey val="0"/>
          <c:showVal val="0"/>
          <c:showCatName val="0"/>
          <c:showSerName val="0"/>
          <c:showPercent val="0"/>
          <c:showBubbleSize val="0"/>
        </c:dLbls>
        <c:gapWidth val="150"/>
        <c:axId val="-181272304"/>
        <c:axId val="-181270672"/>
      </c:barChart>
      <c:lineChart>
        <c:grouping val="standard"/>
        <c:varyColors val="0"/>
        <c:ser>
          <c:idx val="0"/>
          <c:order val="0"/>
          <c:tx>
            <c:strRef>
              <c:f>'ACT to SVC'!$S$23</c:f>
              <c:strCache>
                <c:ptCount val="1"/>
                <c:pt idx="0">
                  <c:v>Actual Rate</c:v>
                </c:pt>
              </c:strCache>
            </c:strRef>
          </c:tx>
          <c:spPr>
            <a:ln>
              <a:solidFill>
                <a:srgbClr val="0000FF"/>
              </a:solidFill>
            </a:ln>
          </c:spPr>
          <c:marker>
            <c:symbol val="diamond"/>
            <c:size val="7"/>
            <c:spPr>
              <a:solidFill>
                <a:srgbClr val="0000FF"/>
              </a:solidFill>
            </c:spPr>
          </c:marker>
          <c:cat>
            <c:strRef>
              <c:f>'ACT to SVC'!$T$22:$AJ$22</c:f>
              <c:strCache>
                <c:ptCount val="17"/>
                <c:pt idx="0">
                  <c:v>&lt;50</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strCache>
            </c:strRef>
          </c:cat>
          <c:val>
            <c:numRef>
              <c:f>'ACT to SVC'!$T$23:$AJ$23</c:f>
              <c:numCache>
                <c:formatCode>0.0000</c:formatCode>
                <c:ptCount val="17"/>
                <c:pt idx="0">
                  <c:v>9.1787439613526575E-2</c:v>
                </c:pt>
                <c:pt idx="1">
                  <c:v>0.45454545454545453</c:v>
                </c:pt>
                <c:pt idx="2">
                  <c:v>0.41509433962264153</c:v>
                </c:pt>
                <c:pt idx="3">
                  <c:v>0.4</c:v>
                </c:pt>
                <c:pt idx="4">
                  <c:v>0.44680851063829785</c:v>
                </c:pt>
                <c:pt idx="5">
                  <c:v>0.375</c:v>
                </c:pt>
                <c:pt idx="6">
                  <c:v>0.44117647058823528</c:v>
                </c:pt>
                <c:pt idx="7">
                  <c:v>0.4838709677419355</c:v>
                </c:pt>
                <c:pt idx="8">
                  <c:v>0.4</c:v>
                </c:pt>
                <c:pt idx="9">
                  <c:v>0.6</c:v>
                </c:pt>
                <c:pt idx="10">
                  <c:v>8.3333333333333329E-2</c:v>
                </c:pt>
                <c:pt idx="11">
                  <c:v>0.41666666666666669</c:v>
                </c:pt>
                <c:pt idx="12">
                  <c:v>0.44444444444444442</c:v>
                </c:pt>
                <c:pt idx="13">
                  <c:v>0.44444444444444442</c:v>
                </c:pt>
                <c:pt idx="14">
                  <c:v>0.75</c:v>
                </c:pt>
                <c:pt idx="15">
                  <c:v>0.5</c:v>
                </c:pt>
                <c:pt idx="16">
                  <c:v>0</c:v>
                </c:pt>
              </c:numCache>
            </c:numRef>
          </c:val>
          <c:smooth val="0"/>
          <c:extLst>
            <c:ext xmlns:c16="http://schemas.microsoft.com/office/drawing/2014/chart" uri="{C3380CC4-5D6E-409C-BE32-E72D297353CC}">
              <c16:uniqueId val="{00000001-BBC6-43A7-BDD4-700222884FFF}"/>
            </c:ext>
          </c:extLst>
        </c:ser>
        <c:ser>
          <c:idx val="1"/>
          <c:order val="1"/>
          <c:tx>
            <c:strRef>
              <c:f>'ACT to SVC'!$S$24</c:f>
              <c:strCache>
                <c:ptCount val="1"/>
                <c:pt idx="0">
                  <c:v>Expected Rate</c:v>
                </c:pt>
              </c:strCache>
            </c:strRef>
          </c:tx>
          <c:spPr>
            <a:ln>
              <a:solidFill>
                <a:srgbClr val="FF0000"/>
              </a:solidFill>
            </a:ln>
          </c:spPr>
          <c:marker>
            <c:spPr>
              <a:solidFill>
                <a:srgbClr val="FF0000"/>
              </a:solidFill>
              <a:ln>
                <a:solidFill>
                  <a:srgbClr val="FF0000"/>
                </a:solidFill>
              </a:ln>
            </c:spPr>
          </c:marker>
          <c:cat>
            <c:strRef>
              <c:f>'ACT to SVC'!$T$22:$AJ$22</c:f>
              <c:strCache>
                <c:ptCount val="17"/>
                <c:pt idx="0">
                  <c:v>&lt;50</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strCache>
            </c:strRef>
          </c:cat>
          <c:val>
            <c:numRef>
              <c:f>'ACT to SVC'!$T$24:$AJ$24</c:f>
              <c:numCache>
                <c:formatCode>0.0000</c:formatCode>
                <c:ptCount val="17"/>
                <c:pt idx="0">
                  <c:v>7.4782608695652175E-2</c:v>
                </c:pt>
                <c:pt idx="1">
                  <c:v>0.35779220779220783</c:v>
                </c:pt>
                <c:pt idx="2">
                  <c:v>0.27830188679245282</c:v>
                </c:pt>
                <c:pt idx="3">
                  <c:v>0.29000000000000004</c:v>
                </c:pt>
                <c:pt idx="4">
                  <c:v>0.29042553191489362</c:v>
                </c:pt>
                <c:pt idx="5">
                  <c:v>0.29625000000000001</c:v>
                </c:pt>
                <c:pt idx="6">
                  <c:v>0.28088235294117647</c:v>
                </c:pt>
                <c:pt idx="7">
                  <c:v>0.3032258064516129</c:v>
                </c:pt>
                <c:pt idx="8">
                  <c:v>0.28500000000000003</c:v>
                </c:pt>
                <c:pt idx="9">
                  <c:v>0.27500000000000002</c:v>
                </c:pt>
                <c:pt idx="10">
                  <c:v>0.30833333333333335</c:v>
                </c:pt>
                <c:pt idx="11">
                  <c:v>0.24083333333333334</c:v>
                </c:pt>
                <c:pt idx="12">
                  <c:v>0.23444444444444443</c:v>
                </c:pt>
                <c:pt idx="13">
                  <c:v>0.24000000000000002</c:v>
                </c:pt>
                <c:pt idx="14">
                  <c:v>0.255</c:v>
                </c:pt>
                <c:pt idx="15">
                  <c:v>0.25</c:v>
                </c:pt>
                <c:pt idx="16">
                  <c:v>1</c:v>
                </c:pt>
              </c:numCache>
            </c:numRef>
          </c:val>
          <c:smooth val="0"/>
          <c:extLst>
            <c:ext xmlns:c16="http://schemas.microsoft.com/office/drawing/2014/chart" uri="{C3380CC4-5D6E-409C-BE32-E72D297353CC}">
              <c16:uniqueId val="{00000002-BBC6-43A7-BDD4-700222884FFF}"/>
            </c:ext>
          </c:extLst>
        </c:ser>
        <c:ser>
          <c:idx val="2"/>
          <c:order val="2"/>
          <c:tx>
            <c:strRef>
              <c:f>'ACT to SVC'!$S$25</c:f>
              <c:strCache>
                <c:ptCount val="1"/>
                <c:pt idx="0">
                  <c:v>Proposed Rate</c:v>
                </c:pt>
              </c:strCache>
            </c:strRef>
          </c:tx>
          <c:spPr>
            <a:ln>
              <a:solidFill>
                <a:srgbClr val="00B050"/>
              </a:solidFill>
            </a:ln>
          </c:spPr>
          <c:marker>
            <c:spPr>
              <a:solidFill>
                <a:srgbClr val="00B050"/>
              </a:solidFill>
              <a:ln>
                <a:solidFill>
                  <a:srgbClr val="00B050"/>
                </a:solidFill>
              </a:ln>
            </c:spPr>
          </c:marker>
          <c:cat>
            <c:strRef>
              <c:f>'ACT to SVC'!$T$22:$AJ$22</c:f>
              <c:strCache>
                <c:ptCount val="17"/>
                <c:pt idx="0">
                  <c:v>&lt;50</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strCache>
            </c:strRef>
          </c:cat>
          <c:val>
            <c:numRef>
              <c:f>'ACT to SVC'!$T$25:$AJ$25</c:f>
              <c:numCache>
                <c:formatCode>0.0000</c:formatCode>
                <c:ptCount val="17"/>
                <c:pt idx="0">
                  <c:v>8.8695652173913037E-2</c:v>
                </c:pt>
                <c:pt idx="1">
                  <c:v>0.38246753246753246</c:v>
                </c:pt>
                <c:pt idx="2">
                  <c:v>0.40094339622641512</c:v>
                </c:pt>
                <c:pt idx="3">
                  <c:v>0.43000000000000005</c:v>
                </c:pt>
                <c:pt idx="4">
                  <c:v>0.41595744680851066</c:v>
                </c:pt>
                <c:pt idx="5">
                  <c:v>0.39124999999999999</c:v>
                </c:pt>
                <c:pt idx="6">
                  <c:v>0.38529411764705879</c:v>
                </c:pt>
                <c:pt idx="7">
                  <c:v>0.4467741935483871</c:v>
                </c:pt>
                <c:pt idx="8">
                  <c:v>0.42499999999999999</c:v>
                </c:pt>
                <c:pt idx="9">
                  <c:v>0.41</c:v>
                </c:pt>
                <c:pt idx="10">
                  <c:v>0.45416666666666666</c:v>
                </c:pt>
                <c:pt idx="11">
                  <c:v>0.46666666666666662</c:v>
                </c:pt>
                <c:pt idx="12">
                  <c:v>0.48055555555555557</c:v>
                </c:pt>
                <c:pt idx="13">
                  <c:v>0.48333333333333328</c:v>
                </c:pt>
                <c:pt idx="14">
                  <c:v>0.48749999999999999</c:v>
                </c:pt>
                <c:pt idx="15">
                  <c:v>0.47499999999999998</c:v>
                </c:pt>
                <c:pt idx="16">
                  <c:v>1</c:v>
                </c:pt>
              </c:numCache>
            </c:numRef>
          </c:val>
          <c:smooth val="0"/>
          <c:extLst>
            <c:ext xmlns:c16="http://schemas.microsoft.com/office/drawing/2014/chart" uri="{C3380CC4-5D6E-409C-BE32-E72D297353CC}">
              <c16:uniqueId val="{00000003-BBC6-43A7-BDD4-700222884FFF}"/>
            </c:ext>
          </c:extLst>
        </c:ser>
        <c:dLbls>
          <c:showLegendKey val="0"/>
          <c:showVal val="0"/>
          <c:showCatName val="0"/>
          <c:showSerName val="0"/>
          <c:showPercent val="0"/>
          <c:showBubbleSize val="0"/>
        </c:dLbls>
        <c:marker val="1"/>
        <c:smooth val="0"/>
        <c:axId val="-181272848"/>
        <c:axId val="-181271216"/>
      </c:lineChart>
      <c:catAx>
        <c:axId val="-181272848"/>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nextTo"/>
        <c:crossAx val="-181271216"/>
        <c:crosses val="autoZero"/>
        <c:auto val="1"/>
        <c:lblAlgn val="ctr"/>
        <c:lblOffset val="100"/>
        <c:noMultiLvlLbl val="0"/>
      </c:catAx>
      <c:valAx>
        <c:axId val="-181271216"/>
        <c:scaling>
          <c:orientation val="minMax"/>
          <c:max val="1"/>
        </c:scaling>
        <c:delete val="0"/>
        <c:axPos val="l"/>
        <c:majorGridlines/>
        <c:title>
          <c:tx>
            <c:rich>
              <a:bodyPr/>
              <a:lstStyle/>
              <a:p>
                <a:pPr>
                  <a:defRPr/>
                </a:pPr>
                <a:r>
                  <a:rPr lang="en-US" dirty="0"/>
                  <a:t>Retirement</a:t>
                </a:r>
                <a:r>
                  <a:rPr lang="en-US" baseline="0" dirty="0"/>
                  <a:t> Rates</a:t>
                </a:r>
                <a:endParaRPr lang="en-US" dirty="0"/>
              </a:p>
            </c:rich>
          </c:tx>
          <c:overlay val="0"/>
        </c:title>
        <c:numFmt formatCode="0%" sourceLinked="0"/>
        <c:majorTickMark val="out"/>
        <c:minorTickMark val="none"/>
        <c:tickLblPos val="nextTo"/>
        <c:crossAx val="-181272848"/>
        <c:crosses val="autoZero"/>
        <c:crossBetween val="between"/>
        <c:majorUnit val="0.1"/>
      </c:valAx>
      <c:valAx>
        <c:axId val="-181270672"/>
        <c:scaling>
          <c:orientation val="minMax"/>
        </c:scaling>
        <c:delete val="0"/>
        <c:axPos val="r"/>
        <c:title>
          <c:tx>
            <c:rich>
              <a:bodyPr/>
              <a:lstStyle/>
              <a:p>
                <a:pPr>
                  <a:defRPr/>
                </a:pPr>
                <a:r>
                  <a:rPr lang="en-US" dirty="0"/>
                  <a:t>Number of Exposures</a:t>
                </a:r>
              </a:p>
            </c:rich>
          </c:tx>
          <c:overlay val="0"/>
        </c:title>
        <c:numFmt formatCode="General" sourceLinked="1"/>
        <c:majorTickMark val="out"/>
        <c:minorTickMark val="none"/>
        <c:tickLblPos val="nextTo"/>
        <c:crossAx val="-181272304"/>
        <c:crosses val="max"/>
        <c:crossBetween val="between"/>
      </c:valAx>
      <c:catAx>
        <c:axId val="-181272304"/>
        <c:scaling>
          <c:orientation val="minMax"/>
        </c:scaling>
        <c:delete val="1"/>
        <c:axPos val="b"/>
        <c:numFmt formatCode="General" sourceLinked="1"/>
        <c:majorTickMark val="out"/>
        <c:minorTickMark val="none"/>
        <c:tickLblPos val="nextTo"/>
        <c:crossAx val="-181270672"/>
        <c:crosses val="autoZero"/>
        <c:auto val="1"/>
        <c:lblAlgn val="ctr"/>
        <c:lblOffset val="100"/>
        <c:noMultiLvlLbl val="0"/>
      </c:cat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pitchFamily="34" charset="0"/>
                <a:ea typeface="Times New Roman"/>
                <a:cs typeface="Arial" pitchFamily="34" charset="0"/>
              </a:defRPr>
            </a:pPr>
            <a:r>
              <a:rPr lang="en-US" sz="1600" dirty="0">
                <a:latin typeface="Arial" pitchFamily="34" charset="0"/>
                <a:cs typeface="Arial" pitchFamily="34" charset="0"/>
              </a:rPr>
              <a:t>Males</a:t>
            </a:r>
          </a:p>
        </c:rich>
      </c:tx>
      <c:overlay val="0"/>
    </c:title>
    <c:autoTitleDeleted val="0"/>
    <c:plotArea>
      <c:layout/>
      <c:barChart>
        <c:barDir val="col"/>
        <c:grouping val="clustered"/>
        <c:varyColors val="0"/>
        <c:ser>
          <c:idx val="4"/>
          <c:order val="4"/>
          <c:tx>
            <c:v>Exposures</c:v>
          </c:tx>
          <c:spPr>
            <a:gradFill>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c:spPr>
          <c:invertIfNegative val="0"/>
          <c:cat>
            <c:numRef>
              <c:f>'Summary PostRet-Service&amp;Beny''s'!$A$14:$A$23</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PostRet-Service&amp;Beny''s'!$B$14:$B$23</c:f>
              <c:numCache>
                <c:formatCode>_(* #,##0_);_(* \(#,##0\);_(* "-"??_);_(@_)</c:formatCode>
                <c:ptCount val="10"/>
                <c:pt idx="0">
                  <c:v>164</c:v>
                </c:pt>
                <c:pt idx="1">
                  <c:v>470</c:v>
                </c:pt>
                <c:pt idx="2">
                  <c:v>514</c:v>
                </c:pt>
                <c:pt idx="3">
                  <c:v>542</c:v>
                </c:pt>
                <c:pt idx="4">
                  <c:v>436</c:v>
                </c:pt>
                <c:pt idx="5">
                  <c:v>285</c:v>
                </c:pt>
                <c:pt idx="6">
                  <c:v>209</c:v>
                </c:pt>
                <c:pt idx="7">
                  <c:v>55</c:v>
                </c:pt>
                <c:pt idx="8">
                  <c:v>37</c:v>
                </c:pt>
                <c:pt idx="9">
                  <c:v>6</c:v>
                </c:pt>
              </c:numCache>
            </c:numRef>
          </c:val>
          <c:extLst>
            <c:ext xmlns:c16="http://schemas.microsoft.com/office/drawing/2014/chart" uri="{C3380CC4-5D6E-409C-BE32-E72D297353CC}">
              <c16:uniqueId val="{00000000-83A6-4A0F-9528-ED954D005935}"/>
            </c:ext>
          </c:extLst>
        </c:ser>
        <c:dLbls>
          <c:showLegendKey val="0"/>
          <c:showVal val="0"/>
          <c:showCatName val="0"/>
          <c:showSerName val="0"/>
          <c:showPercent val="0"/>
          <c:showBubbleSize val="0"/>
        </c:dLbls>
        <c:gapWidth val="150"/>
        <c:axId val="-335894768"/>
        <c:axId val="-335896400"/>
      </c:barChart>
      <c:lineChart>
        <c:grouping val="standard"/>
        <c:varyColors val="0"/>
        <c:ser>
          <c:idx val="0"/>
          <c:order val="0"/>
          <c:tx>
            <c:v>Actual Rate</c:v>
          </c:tx>
          <c:spPr>
            <a:ln w="41275">
              <a:solidFill>
                <a:srgbClr val="00B0F0"/>
              </a:solidFill>
            </a:ln>
          </c:spPr>
          <c:marker>
            <c:spPr>
              <a:solidFill>
                <a:srgbClr val="00B0F0"/>
              </a:solidFill>
            </c:spPr>
          </c:marker>
          <c:cat>
            <c:numRef>
              <c:f>'Summary PostRet-Service&amp;Beny''s'!$A$14:$A$23</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PostRet-Service&amp;Beny''s'!$E$14:$E$23</c:f>
              <c:numCache>
                <c:formatCode>0.00000</c:formatCode>
                <c:ptCount val="10"/>
                <c:pt idx="0">
                  <c:v>6.0975609756097563E-3</c:v>
                </c:pt>
                <c:pt idx="1">
                  <c:v>0</c:v>
                </c:pt>
                <c:pt idx="2">
                  <c:v>1.9455252918287938E-3</c:v>
                </c:pt>
                <c:pt idx="3">
                  <c:v>7.3800738007380072E-3</c:v>
                </c:pt>
                <c:pt idx="4">
                  <c:v>1.3761467889908258E-2</c:v>
                </c:pt>
                <c:pt idx="5">
                  <c:v>3.5087719298245612E-2</c:v>
                </c:pt>
                <c:pt idx="6">
                  <c:v>8.1339712918660281E-2</c:v>
                </c:pt>
                <c:pt idx="7">
                  <c:v>7.2727272727272724E-2</c:v>
                </c:pt>
                <c:pt idx="8">
                  <c:v>0.13513513513513514</c:v>
                </c:pt>
                <c:pt idx="9">
                  <c:v>0</c:v>
                </c:pt>
              </c:numCache>
            </c:numRef>
          </c:val>
          <c:smooth val="0"/>
          <c:extLst>
            <c:ext xmlns:c16="http://schemas.microsoft.com/office/drawing/2014/chart" uri="{C3380CC4-5D6E-409C-BE32-E72D297353CC}">
              <c16:uniqueId val="{00000001-83A6-4A0F-9528-ED954D005935}"/>
            </c:ext>
          </c:extLst>
        </c:ser>
        <c:ser>
          <c:idx val="1"/>
          <c:order val="1"/>
          <c:tx>
            <c:v>Expected Rate</c:v>
          </c:tx>
          <c:spPr>
            <a:ln w="41275">
              <a:solidFill>
                <a:srgbClr val="FF0000"/>
              </a:solidFill>
            </a:ln>
          </c:spPr>
          <c:marker>
            <c:spPr>
              <a:solidFill>
                <a:srgbClr val="FF0000"/>
              </a:solidFill>
              <a:ln>
                <a:solidFill>
                  <a:srgbClr val="FF0000"/>
                </a:solidFill>
              </a:ln>
            </c:spPr>
          </c:marker>
          <c:cat>
            <c:numRef>
              <c:f>'Summary PostRet-Service&amp;Beny''s'!$A$14:$A$23</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PostRet-Service&amp;Beny''s'!$F$14:$F$23</c:f>
              <c:numCache>
                <c:formatCode>0.0000</c:formatCode>
                <c:ptCount val="10"/>
                <c:pt idx="0">
                  <c:v>1.7682926829268291E-3</c:v>
                </c:pt>
                <c:pt idx="1">
                  <c:v>2.7872340425531914E-3</c:v>
                </c:pt>
                <c:pt idx="2">
                  <c:v>5.4280155642023346E-3</c:v>
                </c:pt>
                <c:pt idx="3">
                  <c:v>1.0332103321033209E-2</c:v>
                </c:pt>
                <c:pt idx="4">
                  <c:v>1.7293577981651376E-2</c:v>
                </c:pt>
                <c:pt idx="5">
                  <c:v>2.9859649122807017E-2</c:v>
                </c:pt>
                <c:pt idx="6">
                  <c:v>5.4832535885167469E-2</c:v>
                </c:pt>
                <c:pt idx="7">
                  <c:v>9.2727272727272728E-2</c:v>
                </c:pt>
                <c:pt idx="8">
                  <c:v>0.17054054054054052</c:v>
                </c:pt>
                <c:pt idx="9">
                  <c:v>0.24</c:v>
                </c:pt>
              </c:numCache>
            </c:numRef>
          </c:val>
          <c:smooth val="0"/>
          <c:extLst>
            <c:ext xmlns:c16="http://schemas.microsoft.com/office/drawing/2014/chart" uri="{C3380CC4-5D6E-409C-BE32-E72D297353CC}">
              <c16:uniqueId val="{00000002-83A6-4A0F-9528-ED954D005935}"/>
            </c:ext>
          </c:extLst>
        </c:ser>
        <c:ser>
          <c:idx val="3"/>
          <c:order val="3"/>
          <c:tx>
            <c:v>"Proposed Rate"</c:v>
          </c:tx>
          <c:spPr>
            <a:ln w="41275">
              <a:solidFill>
                <a:schemeClr val="tx1"/>
              </a:solidFill>
            </a:ln>
          </c:spPr>
          <c:marker>
            <c:symbol val="none"/>
          </c:marker>
          <c:cat>
            <c:numRef>
              <c:f>'Summary PostRet-Service&amp;Beny''s'!$A$14:$A$23</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PostRet-Service&amp;Beny''s'!$O$14:$O$23</c:f>
              <c:numCache>
                <c:formatCode>0.0000</c:formatCode>
                <c:ptCount val="10"/>
                <c:pt idx="0">
                  <c:v>3.6452307119405726E-3</c:v>
                </c:pt>
                <c:pt idx="1">
                  <c:v>4.7523570663808839E-3</c:v>
                </c:pt>
                <c:pt idx="2">
                  <c:v>7.395351538689348E-3</c:v>
                </c:pt>
                <c:pt idx="3">
                  <c:v>1.047333589444048E-2</c:v>
                </c:pt>
                <c:pt idx="4">
                  <c:v>1.6389530089657593E-2</c:v>
                </c:pt>
                <c:pt idx="5">
                  <c:v>2.8770592479292589E-2</c:v>
                </c:pt>
                <c:pt idx="6">
                  <c:v>5.129165570025572E-2</c:v>
                </c:pt>
                <c:pt idx="7">
                  <c:v>9.1513186506431504E-2</c:v>
                </c:pt>
                <c:pt idx="8">
                  <c:v>0.14746254778524009</c:v>
                </c:pt>
                <c:pt idx="9">
                  <c:v>0.21015220308337562</c:v>
                </c:pt>
              </c:numCache>
            </c:numRef>
          </c:val>
          <c:smooth val="0"/>
          <c:extLst>
            <c:ext xmlns:c16="http://schemas.microsoft.com/office/drawing/2014/chart" uri="{C3380CC4-5D6E-409C-BE32-E72D297353CC}">
              <c16:uniqueId val="{00000003-83A6-4A0F-9528-ED954D005935}"/>
            </c:ext>
          </c:extLst>
        </c:ser>
        <c:dLbls>
          <c:showLegendKey val="0"/>
          <c:showVal val="0"/>
          <c:showCatName val="0"/>
          <c:showSerName val="0"/>
          <c:showPercent val="0"/>
          <c:showBubbleSize val="0"/>
        </c:dLbls>
        <c:marker val="1"/>
        <c:smooth val="0"/>
        <c:axId val="-335896944"/>
        <c:axId val="-335894224"/>
        <c:extLst>
          <c:ext xmlns:c15="http://schemas.microsoft.com/office/drawing/2012/chart" uri="{02D57815-91ED-43cb-92C2-25804820EDAC}">
            <c15:filteredLineSeries>
              <c15:ser>
                <c:idx val="2"/>
                <c:order val="2"/>
                <c:tx>
                  <c:v>Base Rate</c:v>
                </c:tx>
                <c:spPr>
                  <a:ln>
                    <a:solidFill>
                      <a:srgbClr val="00B050"/>
                    </a:solidFill>
                  </a:ln>
                </c:spPr>
                <c:marker>
                  <c:spPr>
                    <a:solidFill>
                      <a:srgbClr val="00B050"/>
                    </a:solidFill>
                    <a:ln>
                      <a:solidFill>
                        <a:srgbClr val="00B050"/>
                      </a:solidFill>
                    </a:ln>
                  </c:spPr>
                </c:marker>
                <c:cat>
                  <c:numRef>
                    <c:extLst>
                      <c:ext uri="{02D57815-91ED-43cb-92C2-25804820EDAC}">
                        <c15:formulaRef>
                          <c15:sqref>'Summary PostRet-Service&amp;Beny''s'!$A$14:$A$23</c15:sqref>
                        </c15:formulaRef>
                      </c:ext>
                    </c:extLst>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extLst>
                      <c:ext uri="{02D57815-91ED-43cb-92C2-25804820EDAC}">
                        <c15:formulaRef>
                          <c15:sqref>'Summary PostRet-Service&amp;Beny''s'!$J$14:$J$23</c15:sqref>
                        </c15:formulaRef>
                      </c:ext>
                    </c:extLst>
                    <c:numCache>
                      <c:formatCode>0.000000</c:formatCode>
                      <c:ptCount val="10"/>
                      <c:pt idx="0">
                        <c:v>3.6452307119405726E-3</c:v>
                      </c:pt>
                      <c:pt idx="1">
                        <c:v>4.7523570663808839E-3</c:v>
                      </c:pt>
                      <c:pt idx="2">
                        <c:v>7.395351538689348E-3</c:v>
                      </c:pt>
                      <c:pt idx="3">
                        <c:v>1.047333589444048E-2</c:v>
                      </c:pt>
                      <c:pt idx="4">
                        <c:v>1.6389530089657593E-2</c:v>
                      </c:pt>
                      <c:pt idx="5">
                        <c:v>2.8770592479292589E-2</c:v>
                      </c:pt>
                      <c:pt idx="6">
                        <c:v>5.129165570025572E-2</c:v>
                      </c:pt>
                      <c:pt idx="7">
                        <c:v>9.1513186506431504E-2</c:v>
                      </c:pt>
                      <c:pt idx="8">
                        <c:v>0.14746254778524009</c:v>
                      </c:pt>
                      <c:pt idx="9">
                        <c:v>0.21015220308337562</c:v>
                      </c:pt>
                    </c:numCache>
                  </c:numRef>
                </c:val>
                <c:smooth val="0"/>
                <c:extLst>
                  <c:ext xmlns:c16="http://schemas.microsoft.com/office/drawing/2014/chart" uri="{C3380CC4-5D6E-409C-BE32-E72D297353CC}">
                    <c16:uniqueId val="{00000004-83A6-4A0F-9528-ED954D005935}"/>
                  </c:ext>
                </c:extLst>
              </c15:ser>
            </c15:filteredLineSeries>
          </c:ext>
        </c:extLst>
      </c:lineChart>
      <c:catAx>
        <c:axId val="-335896944"/>
        <c:scaling>
          <c:orientation val="minMax"/>
        </c:scaling>
        <c:delete val="0"/>
        <c:axPos val="b"/>
        <c:title>
          <c:tx>
            <c:rich>
              <a:bodyPr/>
              <a:lstStyle/>
              <a:p>
                <a:pPr>
                  <a:defRPr sz="800" b="1" i="0" u="none" strike="noStrike" baseline="0">
                    <a:solidFill>
                      <a:srgbClr val="000000"/>
                    </a:solidFill>
                    <a:latin typeface="Arial" pitchFamily="34" charset="0"/>
                    <a:ea typeface="Calibri"/>
                    <a:cs typeface="Arial" pitchFamily="34" charset="0"/>
                  </a:defRPr>
                </a:pPr>
                <a:r>
                  <a:rPr lang="en-US" sz="800">
                    <a:latin typeface="Arial" pitchFamily="34" charset="0"/>
                    <a:cs typeface="Arial" pitchFamily="34" charset="0"/>
                  </a:rPr>
                  <a:t>CENTRAL AGE</a:t>
                </a:r>
              </a:p>
            </c:rich>
          </c:tx>
          <c:overlay val="0"/>
        </c:title>
        <c:numFmt formatCode="General" sourceLinked="1"/>
        <c:majorTickMark val="out"/>
        <c:minorTickMark val="none"/>
        <c:tickLblPos val="nextTo"/>
        <c:txPr>
          <a:bodyPr rot="0" vert="horz"/>
          <a:lstStyle/>
          <a:p>
            <a:pPr>
              <a:defRPr sz="800" b="0" i="0" u="none" strike="noStrike" baseline="0">
                <a:solidFill>
                  <a:srgbClr val="000000"/>
                </a:solidFill>
                <a:latin typeface="Arial" pitchFamily="34" charset="0"/>
                <a:ea typeface="Calibri"/>
                <a:cs typeface="Arial" pitchFamily="34" charset="0"/>
              </a:defRPr>
            </a:pPr>
            <a:endParaRPr lang="en-US"/>
          </a:p>
        </c:txPr>
        <c:crossAx val="-335894224"/>
        <c:crosses val="autoZero"/>
        <c:auto val="1"/>
        <c:lblAlgn val="ctr"/>
        <c:lblOffset val="100"/>
        <c:noMultiLvlLbl val="0"/>
      </c:catAx>
      <c:valAx>
        <c:axId val="-335894224"/>
        <c:scaling>
          <c:orientation val="minMax"/>
          <c:max val="0.30000000000000004"/>
        </c:scaling>
        <c:delete val="0"/>
        <c:axPos val="l"/>
        <c:majorGridlines/>
        <c:title>
          <c:tx>
            <c:rich>
              <a:bodyPr/>
              <a:lstStyle/>
              <a:p>
                <a:pPr>
                  <a:defRPr/>
                </a:pPr>
                <a:r>
                  <a:rPr lang="en-US" dirty="0"/>
                  <a:t>Retirement Rates</a:t>
                </a:r>
              </a:p>
            </c:rich>
          </c:tx>
          <c:overlay val="0"/>
        </c:title>
        <c:numFmt formatCode="0%" sourceLinked="0"/>
        <c:majorTickMark val="out"/>
        <c:minorTickMark val="none"/>
        <c:tickLblPos val="nextTo"/>
        <c:txPr>
          <a:bodyPr rot="0" vert="horz"/>
          <a:lstStyle/>
          <a:p>
            <a:pPr>
              <a:defRPr sz="800" b="0" i="0" u="none" strike="noStrike" baseline="0">
                <a:solidFill>
                  <a:srgbClr val="000000"/>
                </a:solidFill>
                <a:latin typeface="Arial" pitchFamily="34" charset="0"/>
                <a:ea typeface="Calibri"/>
                <a:cs typeface="Arial" pitchFamily="34" charset="0"/>
              </a:defRPr>
            </a:pPr>
            <a:endParaRPr lang="en-US"/>
          </a:p>
        </c:txPr>
        <c:crossAx val="-335896944"/>
        <c:crosses val="autoZero"/>
        <c:crossBetween val="between"/>
      </c:valAx>
      <c:valAx>
        <c:axId val="-335896400"/>
        <c:scaling>
          <c:orientation val="minMax"/>
        </c:scaling>
        <c:delete val="0"/>
        <c:axPos val="r"/>
        <c:title>
          <c:tx>
            <c:rich>
              <a:bodyPr/>
              <a:lstStyle/>
              <a:p>
                <a:pPr>
                  <a:defRPr/>
                </a:pPr>
                <a:r>
                  <a:rPr lang="en-US" dirty="0"/>
                  <a:t>Number of Exposures</a:t>
                </a:r>
              </a:p>
            </c:rich>
          </c:tx>
          <c:overlay val="0"/>
        </c:title>
        <c:numFmt formatCode="_(* #,##0_);_(* \(#,##0\);_(* &quot;-&quot;??_);_(@_)" sourceLinked="1"/>
        <c:majorTickMark val="out"/>
        <c:minorTickMark val="none"/>
        <c:tickLblPos val="nextTo"/>
        <c:crossAx val="-335894768"/>
        <c:crosses val="max"/>
        <c:crossBetween val="between"/>
      </c:valAx>
      <c:catAx>
        <c:axId val="-335894768"/>
        <c:scaling>
          <c:orientation val="minMax"/>
        </c:scaling>
        <c:delete val="1"/>
        <c:axPos val="b"/>
        <c:numFmt formatCode="General" sourceLinked="1"/>
        <c:majorTickMark val="out"/>
        <c:minorTickMark val="none"/>
        <c:tickLblPos val="nextTo"/>
        <c:crossAx val="-335896400"/>
        <c:crosses val="autoZero"/>
        <c:auto val="1"/>
        <c:lblAlgn val="ctr"/>
        <c:lblOffset val="100"/>
        <c:noMultiLvlLbl val="0"/>
      </c:catAx>
    </c:plotArea>
    <c:legend>
      <c:legendPos val="b"/>
      <c:overlay val="0"/>
      <c:txPr>
        <a:bodyPr/>
        <a:lstStyle/>
        <a:p>
          <a:pPr>
            <a:defRPr sz="850" b="0" i="0" u="none" strike="noStrike" baseline="0">
              <a:solidFill>
                <a:srgbClr val="000000"/>
              </a:solidFill>
              <a:latin typeface="Arial" pitchFamily="34" charset="0"/>
              <a:ea typeface="Calibri"/>
              <a:cs typeface="Arial" pitchFamily="34" charset="0"/>
            </a:defRPr>
          </a:pPr>
          <a:endParaRPr lang="en-US"/>
        </a:p>
      </c:txPr>
    </c:legend>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pitchFamily="34" charset="0"/>
                <a:ea typeface="Times New Roman"/>
                <a:cs typeface="Arial" pitchFamily="34" charset="0"/>
              </a:defRPr>
            </a:pPr>
            <a:r>
              <a:rPr lang="en-US" sz="1600" dirty="0">
                <a:latin typeface="Arial" pitchFamily="34" charset="0"/>
                <a:cs typeface="Arial" pitchFamily="34" charset="0"/>
              </a:rPr>
              <a:t>Females</a:t>
            </a:r>
          </a:p>
        </c:rich>
      </c:tx>
      <c:overlay val="0"/>
    </c:title>
    <c:autoTitleDeleted val="0"/>
    <c:plotArea>
      <c:layout/>
      <c:barChart>
        <c:barDir val="col"/>
        <c:grouping val="clustered"/>
        <c:varyColors val="0"/>
        <c:ser>
          <c:idx val="4"/>
          <c:order val="4"/>
          <c:tx>
            <c:v>Exposures</c:v>
          </c:tx>
          <c: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1"/>
              </a:solidFill>
            </a:ln>
          </c:spPr>
          <c:invertIfNegative val="0"/>
          <c:cat>
            <c:numRef>
              <c:f>'Summary PostRet-Service&amp;Beny''s'!$A$43:$A$52</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PostRet-Service&amp;Beny''s'!$B$43:$B$52</c:f>
              <c:numCache>
                <c:formatCode>_(* #,##0_);_(* \(#,##0\);_(* "-"??_);_(@_)</c:formatCode>
                <c:ptCount val="10"/>
                <c:pt idx="0">
                  <c:v>26</c:v>
                </c:pt>
                <c:pt idx="1">
                  <c:v>68</c:v>
                </c:pt>
                <c:pt idx="2">
                  <c:v>68</c:v>
                </c:pt>
                <c:pt idx="3">
                  <c:v>32</c:v>
                </c:pt>
                <c:pt idx="4">
                  <c:v>20</c:v>
                </c:pt>
                <c:pt idx="5">
                  <c:v>31</c:v>
                </c:pt>
                <c:pt idx="6">
                  <c:v>15</c:v>
                </c:pt>
                <c:pt idx="7">
                  <c:v>16</c:v>
                </c:pt>
                <c:pt idx="8">
                  <c:v>4</c:v>
                </c:pt>
                <c:pt idx="9">
                  <c:v>0</c:v>
                </c:pt>
              </c:numCache>
            </c:numRef>
          </c:val>
          <c:extLst>
            <c:ext xmlns:c16="http://schemas.microsoft.com/office/drawing/2014/chart" uri="{C3380CC4-5D6E-409C-BE32-E72D297353CC}">
              <c16:uniqueId val="{00000000-C970-4F80-9CBA-50789EFC753C}"/>
            </c:ext>
          </c:extLst>
        </c:ser>
        <c:dLbls>
          <c:showLegendKey val="0"/>
          <c:showVal val="0"/>
          <c:showCatName val="0"/>
          <c:showSerName val="0"/>
          <c:showPercent val="0"/>
          <c:showBubbleSize val="0"/>
        </c:dLbls>
        <c:gapWidth val="150"/>
        <c:axId val="-181278832"/>
        <c:axId val="-181275024"/>
      </c:barChart>
      <c:lineChart>
        <c:grouping val="standard"/>
        <c:varyColors val="0"/>
        <c:ser>
          <c:idx val="0"/>
          <c:order val="0"/>
          <c:tx>
            <c:v>Actual Rate</c:v>
          </c:tx>
          <c:spPr>
            <a:ln w="41275">
              <a:solidFill>
                <a:srgbClr val="00B0F0"/>
              </a:solidFill>
            </a:ln>
          </c:spPr>
          <c:marker>
            <c:spPr>
              <a:solidFill>
                <a:srgbClr val="00B0F0"/>
              </a:solidFill>
            </c:spPr>
          </c:marker>
          <c:cat>
            <c:numRef>
              <c:f>'Summary PostRet-Service&amp;Beny''s'!$A$43:$A$52</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PostRet-Service&amp;Beny''s'!$E$43:$E$52</c:f>
              <c:numCache>
                <c:formatCode>0.0000</c:formatCode>
                <c:ptCount val="10"/>
                <c:pt idx="0">
                  <c:v>3.8461538461538464E-2</c:v>
                </c:pt>
                <c:pt idx="1">
                  <c:v>0</c:v>
                </c:pt>
                <c:pt idx="2">
                  <c:v>1.4705882352941176E-2</c:v>
                </c:pt>
                <c:pt idx="3">
                  <c:v>6.25E-2</c:v>
                </c:pt>
                <c:pt idx="4">
                  <c:v>0</c:v>
                </c:pt>
                <c:pt idx="5">
                  <c:v>6.4516129032258063E-2</c:v>
                </c:pt>
                <c:pt idx="6">
                  <c:v>0.13333333333333333</c:v>
                </c:pt>
                <c:pt idx="7">
                  <c:v>0</c:v>
                </c:pt>
                <c:pt idx="8">
                  <c:v>0</c:v>
                </c:pt>
                <c:pt idx="9">
                  <c:v>0</c:v>
                </c:pt>
              </c:numCache>
            </c:numRef>
          </c:val>
          <c:smooth val="0"/>
          <c:extLst>
            <c:ext xmlns:c16="http://schemas.microsoft.com/office/drawing/2014/chart" uri="{C3380CC4-5D6E-409C-BE32-E72D297353CC}">
              <c16:uniqueId val="{00000001-C970-4F80-9CBA-50789EFC753C}"/>
            </c:ext>
          </c:extLst>
        </c:ser>
        <c:ser>
          <c:idx val="1"/>
          <c:order val="1"/>
          <c:tx>
            <c:v>Expected Rate</c:v>
          </c:tx>
          <c:spPr>
            <a:ln>
              <a:solidFill>
                <a:srgbClr val="FF0000"/>
              </a:solidFill>
            </a:ln>
          </c:spPr>
          <c:marker>
            <c:spPr>
              <a:solidFill>
                <a:srgbClr val="FF0000"/>
              </a:solidFill>
              <a:ln>
                <a:solidFill>
                  <a:srgbClr val="FF0000"/>
                </a:solidFill>
              </a:ln>
            </c:spPr>
          </c:marker>
          <c:cat>
            <c:numRef>
              <c:f>'Summary PostRet-Service&amp;Beny''s'!$A$43:$A$52</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PostRet-Service&amp;Beny''s'!$F$43:$F$52</c:f>
              <c:numCache>
                <c:formatCode>0.0000</c:formatCode>
                <c:ptCount val="10"/>
                <c:pt idx="0">
                  <c:v>1.5384615384615385E-3</c:v>
                </c:pt>
                <c:pt idx="1">
                  <c:v>2.7941176470588237E-3</c:v>
                </c:pt>
                <c:pt idx="2">
                  <c:v>5.1470588235294117E-3</c:v>
                </c:pt>
                <c:pt idx="3">
                  <c:v>1.0625000000000001E-2</c:v>
                </c:pt>
                <c:pt idx="4">
                  <c:v>0.02</c:v>
                </c:pt>
                <c:pt idx="5">
                  <c:v>2.9354838709677419E-2</c:v>
                </c:pt>
                <c:pt idx="6">
                  <c:v>4.9333333333333333E-2</c:v>
                </c:pt>
                <c:pt idx="7">
                  <c:v>8.8749999999999996E-2</c:v>
                </c:pt>
                <c:pt idx="8">
                  <c:v>0.14499999999999999</c:v>
                </c:pt>
                <c:pt idx="9">
                  <c:v>0</c:v>
                </c:pt>
              </c:numCache>
            </c:numRef>
          </c:val>
          <c:smooth val="0"/>
          <c:extLst>
            <c:ext xmlns:c16="http://schemas.microsoft.com/office/drawing/2014/chart" uri="{C3380CC4-5D6E-409C-BE32-E72D297353CC}">
              <c16:uniqueId val="{00000002-C970-4F80-9CBA-50789EFC753C}"/>
            </c:ext>
          </c:extLst>
        </c:ser>
        <c:ser>
          <c:idx val="2"/>
          <c:order val="2"/>
          <c:tx>
            <c:v>Proposed Rate</c:v>
          </c:tx>
          <c:spPr>
            <a:ln w="41275">
              <a:solidFill>
                <a:schemeClr val="tx1"/>
              </a:solidFill>
            </a:ln>
          </c:spPr>
          <c:marker>
            <c:symbol val="none"/>
          </c:marker>
          <c:cat>
            <c:numRef>
              <c:f>'Summary PostRet-Service&amp;Beny''s'!$A$43:$A$52</c:f>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f>'Summary PostRet-Service&amp;Beny''s'!$J$43:$J$52</c:f>
              <c:numCache>
                <c:formatCode>0.0000</c:formatCode>
                <c:ptCount val="10"/>
                <c:pt idx="0">
                  <c:v>1.9057680104150262E-3</c:v>
                </c:pt>
                <c:pt idx="1">
                  <c:v>3.405736665713074E-3</c:v>
                </c:pt>
                <c:pt idx="2">
                  <c:v>5.6390146275405425E-3</c:v>
                </c:pt>
                <c:pt idx="3">
                  <c:v>8.755258306458168E-3</c:v>
                </c:pt>
                <c:pt idx="4">
                  <c:v>1.4180577190302178E-2</c:v>
                </c:pt>
                <c:pt idx="5">
                  <c:v>2.4028375718483281E-2</c:v>
                </c:pt>
                <c:pt idx="6">
                  <c:v>4.0979669591636028E-2</c:v>
                </c:pt>
                <c:pt idx="7">
                  <c:v>7.1197269920951489E-2</c:v>
                </c:pt>
                <c:pt idx="8">
                  <c:v>0.1229183808123057</c:v>
                </c:pt>
                <c:pt idx="9">
                  <c:v>0.19347212812922568</c:v>
                </c:pt>
              </c:numCache>
            </c:numRef>
          </c:val>
          <c:smooth val="0"/>
          <c:extLst>
            <c:ext xmlns:c16="http://schemas.microsoft.com/office/drawing/2014/chart" uri="{C3380CC4-5D6E-409C-BE32-E72D297353CC}">
              <c16:uniqueId val="{00000003-C970-4F80-9CBA-50789EFC753C}"/>
            </c:ext>
          </c:extLst>
        </c:ser>
        <c:dLbls>
          <c:showLegendKey val="0"/>
          <c:showVal val="0"/>
          <c:showCatName val="0"/>
          <c:showSerName val="0"/>
          <c:showPercent val="0"/>
          <c:showBubbleSize val="0"/>
        </c:dLbls>
        <c:marker val="1"/>
        <c:smooth val="0"/>
        <c:axId val="-181280464"/>
        <c:axId val="-181279376"/>
        <c:extLst>
          <c:ext xmlns:c15="http://schemas.microsoft.com/office/drawing/2012/chart" uri="{02D57815-91ED-43cb-92C2-25804820EDAC}">
            <c15:filteredLineSeries>
              <c15:ser>
                <c:idx val="3"/>
                <c:order val="3"/>
                <c:tx>
                  <c:v>Credibility Applied Rate</c:v>
                </c:tx>
                <c:spPr>
                  <a:ln>
                    <a:solidFill>
                      <a:schemeClr val="tx1"/>
                    </a:solidFill>
                  </a:ln>
                </c:spPr>
                <c:marker>
                  <c:symbol val="none"/>
                </c:marker>
                <c:cat>
                  <c:numRef>
                    <c:extLst>
                      <c:ext uri="{02D57815-91ED-43cb-92C2-25804820EDAC}">
                        <c15:formulaRef>
                          <c15:sqref>'Summary PostRet-Service&amp;Beny''s'!$A$43:$A$52</c15:sqref>
                        </c15:formulaRef>
                      </c:ext>
                    </c:extLst>
                    <c:numCache>
                      <c:formatCode>General</c:formatCode>
                      <c:ptCount val="10"/>
                      <c:pt idx="0">
                        <c:v>50</c:v>
                      </c:pt>
                      <c:pt idx="1">
                        <c:v>55</c:v>
                      </c:pt>
                      <c:pt idx="2">
                        <c:v>60</c:v>
                      </c:pt>
                      <c:pt idx="3">
                        <c:v>65</c:v>
                      </c:pt>
                      <c:pt idx="4">
                        <c:v>70</c:v>
                      </c:pt>
                      <c:pt idx="5">
                        <c:v>75</c:v>
                      </c:pt>
                      <c:pt idx="6">
                        <c:v>80</c:v>
                      </c:pt>
                      <c:pt idx="7">
                        <c:v>85</c:v>
                      </c:pt>
                      <c:pt idx="8">
                        <c:v>90</c:v>
                      </c:pt>
                      <c:pt idx="9">
                        <c:v>95</c:v>
                      </c:pt>
                    </c:numCache>
                  </c:numRef>
                </c:cat>
                <c:val>
                  <c:numRef>
                    <c:extLst>
                      <c:ext uri="{02D57815-91ED-43cb-92C2-25804820EDAC}">
                        <c15:formulaRef>
                          <c15:sqref>'Summary PostRet-Service&amp;Beny''s'!$O$43:$O$52</c15:sqref>
                        </c15:formulaRef>
                      </c:ext>
                    </c:extLst>
                    <c:numCache>
                      <c:formatCode>0.0000</c:formatCode>
                      <c:ptCount val="10"/>
                      <c:pt idx="0">
                        <c:v>1.9057680104150262E-3</c:v>
                      </c:pt>
                      <c:pt idx="1">
                        <c:v>3.405736665713074E-3</c:v>
                      </c:pt>
                      <c:pt idx="2">
                        <c:v>5.6390146275405425E-3</c:v>
                      </c:pt>
                      <c:pt idx="3">
                        <c:v>8.755258306458168E-3</c:v>
                      </c:pt>
                      <c:pt idx="4">
                        <c:v>1.4180577190302178E-2</c:v>
                      </c:pt>
                      <c:pt idx="5">
                        <c:v>2.4028375718483281E-2</c:v>
                      </c:pt>
                      <c:pt idx="6">
                        <c:v>4.0979669591636028E-2</c:v>
                      </c:pt>
                      <c:pt idx="7">
                        <c:v>7.1197269920951489E-2</c:v>
                      </c:pt>
                      <c:pt idx="8">
                        <c:v>0.1229183808123057</c:v>
                      </c:pt>
                      <c:pt idx="9">
                        <c:v>0.19347212812922568</c:v>
                      </c:pt>
                    </c:numCache>
                  </c:numRef>
                </c:val>
                <c:smooth val="0"/>
                <c:extLst>
                  <c:ext xmlns:c16="http://schemas.microsoft.com/office/drawing/2014/chart" uri="{C3380CC4-5D6E-409C-BE32-E72D297353CC}">
                    <c16:uniqueId val="{00000004-C970-4F80-9CBA-50789EFC753C}"/>
                  </c:ext>
                </c:extLst>
              </c15:ser>
            </c15:filteredLineSeries>
          </c:ext>
        </c:extLst>
      </c:lineChart>
      <c:catAx>
        <c:axId val="-181280464"/>
        <c:scaling>
          <c:orientation val="minMax"/>
        </c:scaling>
        <c:delete val="0"/>
        <c:axPos val="b"/>
        <c:title>
          <c:tx>
            <c:rich>
              <a:bodyPr/>
              <a:lstStyle/>
              <a:p>
                <a:pPr>
                  <a:defRPr/>
                </a:pPr>
                <a:r>
                  <a:rPr lang="en-US" dirty="0"/>
                  <a:t>Central Age</a:t>
                </a:r>
              </a:p>
            </c:rich>
          </c:tx>
          <c:overlay val="0"/>
        </c:title>
        <c:numFmt formatCode="General" sourceLinked="1"/>
        <c:majorTickMark val="out"/>
        <c:minorTickMark val="none"/>
        <c:tickLblPos val="nextTo"/>
        <c:txPr>
          <a:bodyPr rot="0" vert="horz"/>
          <a:lstStyle/>
          <a:p>
            <a:pPr>
              <a:defRPr sz="800" b="0" i="0" u="none" strike="noStrike" baseline="0">
                <a:solidFill>
                  <a:srgbClr val="000000"/>
                </a:solidFill>
                <a:latin typeface="Arial" pitchFamily="34" charset="0"/>
                <a:ea typeface="Times New Roman"/>
                <a:cs typeface="Arial" pitchFamily="34" charset="0"/>
              </a:defRPr>
            </a:pPr>
            <a:endParaRPr lang="en-US"/>
          </a:p>
        </c:txPr>
        <c:crossAx val="-181279376"/>
        <c:crosses val="autoZero"/>
        <c:auto val="1"/>
        <c:lblAlgn val="ctr"/>
        <c:lblOffset val="100"/>
        <c:noMultiLvlLbl val="0"/>
      </c:catAx>
      <c:valAx>
        <c:axId val="-181279376"/>
        <c:scaling>
          <c:orientation val="minMax"/>
        </c:scaling>
        <c:delete val="0"/>
        <c:axPos val="l"/>
        <c:majorGridlines/>
        <c:title>
          <c:tx>
            <c:rich>
              <a:bodyPr/>
              <a:lstStyle/>
              <a:p>
                <a:pPr>
                  <a:defRPr/>
                </a:pPr>
                <a:r>
                  <a:rPr lang="en-US" dirty="0"/>
                  <a:t>Retirement</a:t>
                </a:r>
                <a:r>
                  <a:rPr lang="en-US" baseline="0" dirty="0"/>
                  <a:t> Rates</a:t>
                </a:r>
                <a:endParaRPr lang="en-US" dirty="0"/>
              </a:p>
            </c:rich>
          </c:tx>
          <c:overlay val="0"/>
        </c:title>
        <c:numFmt formatCode="0%" sourceLinked="0"/>
        <c:majorTickMark val="out"/>
        <c:minorTickMark val="none"/>
        <c:tickLblPos val="nextTo"/>
        <c:txPr>
          <a:bodyPr rot="0" vert="horz"/>
          <a:lstStyle/>
          <a:p>
            <a:pPr>
              <a:defRPr sz="800" b="0" i="0" u="none" strike="noStrike" baseline="0">
                <a:solidFill>
                  <a:srgbClr val="000000"/>
                </a:solidFill>
                <a:latin typeface="Arial" pitchFamily="34" charset="0"/>
                <a:ea typeface="Times New Roman"/>
                <a:cs typeface="Arial" pitchFamily="34" charset="0"/>
              </a:defRPr>
            </a:pPr>
            <a:endParaRPr lang="en-US"/>
          </a:p>
        </c:txPr>
        <c:crossAx val="-181280464"/>
        <c:crosses val="autoZero"/>
        <c:crossBetween val="between"/>
      </c:valAx>
      <c:valAx>
        <c:axId val="-181275024"/>
        <c:scaling>
          <c:orientation val="minMax"/>
          <c:max val="600"/>
        </c:scaling>
        <c:delete val="0"/>
        <c:axPos val="r"/>
        <c:title>
          <c:tx>
            <c:rich>
              <a:bodyPr/>
              <a:lstStyle/>
              <a:p>
                <a:pPr>
                  <a:defRPr/>
                </a:pPr>
                <a:r>
                  <a:rPr lang="en-US" dirty="0"/>
                  <a:t>Number of Exposures</a:t>
                </a:r>
              </a:p>
            </c:rich>
          </c:tx>
          <c:overlay val="0"/>
        </c:title>
        <c:numFmt formatCode="_(* #,##0_);_(* \(#,##0\);_(* &quot;-&quot;??_);_(@_)" sourceLinked="1"/>
        <c:majorTickMark val="out"/>
        <c:minorTickMark val="none"/>
        <c:tickLblPos val="nextTo"/>
        <c:crossAx val="-181278832"/>
        <c:crosses val="max"/>
        <c:crossBetween val="between"/>
      </c:valAx>
      <c:catAx>
        <c:axId val="-181278832"/>
        <c:scaling>
          <c:orientation val="minMax"/>
        </c:scaling>
        <c:delete val="1"/>
        <c:axPos val="b"/>
        <c:numFmt formatCode="General" sourceLinked="1"/>
        <c:majorTickMark val="out"/>
        <c:minorTickMark val="none"/>
        <c:tickLblPos val="nextTo"/>
        <c:crossAx val="-181275024"/>
        <c:crosses val="autoZero"/>
        <c:auto val="1"/>
        <c:lblAlgn val="ctr"/>
        <c:lblOffset val="100"/>
        <c:noMultiLvlLbl val="0"/>
      </c:catAx>
    </c:plotArea>
    <c:legend>
      <c:legendPos val="b"/>
      <c:overlay val="0"/>
      <c:txPr>
        <a:bodyPr/>
        <a:lstStyle/>
        <a:p>
          <a:pPr>
            <a:defRPr sz="850" b="0" i="0" u="none" strike="noStrike" baseline="0">
              <a:solidFill>
                <a:srgbClr val="000000"/>
              </a:solidFill>
              <a:latin typeface="Arial" pitchFamily="34" charset="0"/>
              <a:ea typeface="Times New Roman"/>
              <a:cs typeface="Arial" pitchFamily="34" charset="0"/>
            </a:defRPr>
          </a:pPr>
          <a:endParaRPr lang="en-US"/>
        </a:p>
      </c:txPr>
    </c:legend>
    <c:plotVisOnly val="1"/>
    <c:dispBlanksAs val="gap"/>
    <c:showDLblsOverMax val="0"/>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Rates of Salary Increase</a:t>
            </a:r>
          </a:p>
        </c:rich>
      </c:tx>
      <c:overlay val="0"/>
    </c:title>
    <c:autoTitleDeleted val="0"/>
    <c:plotArea>
      <c:layout>
        <c:manualLayout>
          <c:layoutTarget val="inner"/>
          <c:xMode val="edge"/>
          <c:yMode val="edge"/>
          <c:x val="6.3561037583068081E-2"/>
          <c:y val="0.11773346343440629"/>
          <c:w val="0.92748520131792034"/>
          <c:h val="0.66199920332019802"/>
        </c:manualLayout>
      </c:layout>
      <c:barChart>
        <c:barDir val="col"/>
        <c:grouping val="clustered"/>
        <c:varyColors val="0"/>
        <c:ser>
          <c:idx val="0"/>
          <c:order val="0"/>
          <c:tx>
            <c:strRef>
              <c:f>'Active SS'!$L$22</c:f>
              <c:strCache>
                <c:ptCount val="1"/>
                <c:pt idx="0">
                  <c:v>Actual Rate</c:v>
                </c:pt>
              </c:strCache>
            </c:strRef>
          </c:tx>
          <c:sp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solidFill>
                <a:schemeClr val="tx1"/>
              </a:solidFill>
            </a:ln>
          </c:spPr>
          <c:invertIfNegative val="0"/>
          <c:cat>
            <c:strRef>
              <c:f>'Active SS'!$K$23:$K$39</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'Active SS'!$L$23:$L$39</c:f>
              <c:numCache>
                <c:formatCode>0.0000</c:formatCode>
                <c:ptCount val="17"/>
                <c:pt idx="0">
                  <c:v>0.22675846866292226</c:v>
                </c:pt>
                <c:pt idx="1">
                  <c:v>0.10422659500469766</c:v>
                </c:pt>
                <c:pt idx="2">
                  <c:v>8.9745094394626523E-2</c:v>
                </c:pt>
                <c:pt idx="3">
                  <c:v>9.7158104541007706E-2</c:v>
                </c:pt>
                <c:pt idx="4">
                  <c:v>9.108903107239219E-2</c:v>
                </c:pt>
                <c:pt idx="5">
                  <c:v>5.7655536031118837E-2</c:v>
                </c:pt>
                <c:pt idx="6">
                  <c:v>6.6991898383937043E-2</c:v>
                </c:pt>
                <c:pt idx="7">
                  <c:v>6.4643818748263637E-2</c:v>
                </c:pt>
                <c:pt idx="8">
                  <c:v>8.0751883618795706E-2</c:v>
                </c:pt>
                <c:pt idx="9">
                  <c:v>7.519389210478411E-2</c:v>
                </c:pt>
                <c:pt idx="10">
                  <c:v>6.7924625463128496E-2</c:v>
                </c:pt>
                <c:pt idx="11">
                  <c:v>7.3737628263622623E-2</c:v>
                </c:pt>
                <c:pt idx="12">
                  <c:v>5.4942058612065026E-2</c:v>
                </c:pt>
                <c:pt idx="13">
                  <c:v>6.6384968707464465E-2</c:v>
                </c:pt>
                <c:pt idx="14">
                  <c:v>4.0305280534167487E-2</c:v>
                </c:pt>
                <c:pt idx="15">
                  <c:v>5.1071775108968653E-2</c:v>
                </c:pt>
                <c:pt idx="16">
                  <c:v>4.9437290603773443E-2</c:v>
                </c:pt>
              </c:numCache>
            </c:numRef>
          </c:val>
          <c:extLst>
            <c:ext xmlns:c16="http://schemas.microsoft.com/office/drawing/2014/chart" uri="{C3380CC4-5D6E-409C-BE32-E72D297353CC}">
              <c16:uniqueId val="{00000000-E4E0-4CAA-9ACF-A1F1903C78D7}"/>
            </c:ext>
          </c:extLst>
        </c:ser>
        <c:dLbls>
          <c:showLegendKey val="0"/>
          <c:showVal val="0"/>
          <c:showCatName val="0"/>
          <c:showSerName val="0"/>
          <c:showPercent val="0"/>
          <c:showBubbleSize val="0"/>
        </c:dLbls>
        <c:gapWidth val="150"/>
        <c:axId val="-181278288"/>
        <c:axId val="-181268496"/>
      </c:barChart>
      <c:lineChart>
        <c:grouping val="standard"/>
        <c:varyColors val="0"/>
        <c:ser>
          <c:idx val="1"/>
          <c:order val="1"/>
          <c:tx>
            <c:strRef>
              <c:f>'Active SS'!$M$22</c:f>
              <c:strCache>
                <c:ptCount val="1"/>
                <c:pt idx="0">
                  <c:v>Expected Rate</c:v>
                </c:pt>
              </c:strCache>
            </c:strRef>
          </c:tx>
          <c:cat>
            <c:strRef>
              <c:f>'Active SS'!$K$23:$K$39</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'Active SS'!$M$23:$M$39</c:f>
              <c:numCache>
                <c:formatCode>0.0000</c:formatCode>
                <c:ptCount val="17"/>
                <c:pt idx="0">
                  <c:v>8.9999953849521752E-2</c:v>
                </c:pt>
                <c:pt idx="1">
                  <c:v>9.0000028777670327E-2</c:v>
                </c:pt>
                <c:pt idx="2">
                  <c:v>9.0000075461686535E-2</c:v>
                </c:pt>
                <c:pt idx="3">
                  <c:v>9.0000007370688806E-2</c:v>
                </c:pt>
                <c:pt idx="4">
                  <c:v>8.9999961769844372E-2</c:v>
                </c:pt>
                <c:pt idx="5">
                  <c:v>8.999993078532964E-2</c:v>
                </c:pt>
                <c:pt idx="6">
                  <c:v>7.2500032920803426E-2</c:v>
                </c:pt>
                <c:pt idx="7">
                  <c:v>6.9999971162137076E-2</c:v>
                </c:pt>
                <c:pt idx="8">
                  <c:v>6.4999996614936162E-2</c:v>
                </c:pt>
                <c:pt idx="9">
                  <c:v>5.4999973921707523E-2</c:v>
                </c:pt>
                <c:pt idx="10">
                  <c:v>4.750006304666532E-2</c:v>
                </c:pt>
                <c:pt idx="11">
                  <c:v>4.7500046889665803E-2</c:v>
                </c:pt>
                <c:pt idx="12">
                  <c:v>4.7499967194709836E-2</c:v>
                </c:pt>
                <c:pt idx="13">
                  <c:v>4.7500012744719822E-2</c:v>
                </c:pt>
                <c:pt idx="14">
                  <c:v>4.7500039649325032E-2</c:v>
                </c:pt>
                <c:pt idx="15">
                  <c:v>4.2499960460829822E-2</c:v>
                </c:pt>
                <c:pt idx="16">
                  <c:v>3.7500011305077408E-2</c:v>
                </c:pt>
              </c:numCache>
            </c:numRef>
          </c:val>
          <c:smooth val="0"/>
          <c:extLst>
            <c:ext xmlns:c16="http://schemas.microsoft.com/office/drawing/2014/chart" uri="{C3380CC4-5D6E-409C-BE32-E72D297353CC}">
              <c16:uniqueId val="{00000001-E4E0-4CAA-9ACF-A1F1903C78D7}"/>
            </c:ext>
          </c:extLst>
        </c:ser>
        <c:dLbls>
          <c:showLegendKey val="0"/>
          <c:showVal val="0"/>
          <c:showCatName val="0"/>
          <c:showSerName val="0"/>
          <c:showPercent val="0"/>
          <c:showBubbleSize val="0"/>
        </c:dLbls>
        <c:marker val="1"/>
        <c:smooth val="0"/>
        <c:axId val="-181278288"/>
        <c:axId val="-181268496"/>
        <c:extLst>
          <c:ext xmlns:c15="http://schemas.microsoft.com/office/drawing/2012/chart" uri="{02D57815-91ED-43cb-92C2-25804820EDAC}">
            <c15:filteredLineSeries>
              <c15:ser>
                <c:idx val="2"/>
                <c:order val="2"/>
                <c:tx>
                  <c:strRef>
                    <c:extLst>
                      <c:ext uri="{02D57815-91ED-43cb-92C2-25804820EDAC}">
                        <c15:formulaRef>
                          <c15:sqref>'Active SS'!$N$22</c15:sqref>
                        </c15:formulaRef>
                      </c:ext>
                    </c:extLst>
                    <c:strCache>
                      <c:ptCount val="1"/>
                      <c:pt idx="0">
                        <c:v>Proposed Rate</c:v>
                      </c:pt>
                    </c:strCache>
                  </c:strRef>
                </c:tx>
                <c:cat>
                  <c:strRef>
                    <c:extLst>
                      <c:ext uri="{02D57815-91ED-43cb-92C2-25804820EDAC}">
                        <c15:formulaRef>
                          <c15:sqref>'Active SS'!$K$23:$K$39</c15:sqref>
                        </c15:formulaRef>
                      </c:ext>
                    </c:extLst>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extLst>
                      <c:ext uri="{02D57815-91ED-43cb-92C2-25804820EDAC}">
                        <c15:formulaRef>
                          <c15:sqref>'Active SS'!$N$23:$N$39</c15:sqref>
                        </c15:formulaRef>
                      </c:ext>
                    </c:extLst>
                    <c:numCache>
                      <c:formatCode>0.0000</c:formatCode>
                      <c:ptCount val="17"/>
                      <c:pt idx="0">
                        <c:v>8.9999953849521752E-2</c:v>
                      </c:pt>
                      <c:pt idx="1">
                        <c:v>9.0000028777670327E-2</c:v>
                      </c:pt>
                      <c:pt idx="2">
                        <c:v>9.0000075461686535E-2</c:v>
                      </c:pt>
                      <c:pt idx="3">
                        <c:v>9.0000007370688806E-2</c:v>
                      </c:pt>
                      <c:pt idx="4">
                        <c:v>8.9999961769844372E-2</c:v>
                      </c:pt>
                      <c:pt idx="5">
                        <c:v>8.999993078532964E-2</c:v>
                      </c:pt>
                      <c:pt idx="6">
                        <c:v>7.2500032920803426E-2</c:v>
                      </c:pt>
                      <c:pt idx="7">
                        <c:v>6.9999971162137076E-2</c:v>
                      </c:pt>
                      <c:pt idx="8">
                        <c:v>6.4999996614936162E-2</c:v>
                      </c:pt>
                      <c:pt idx="9">
                        <c:v>5.4999973921707523E-2</c:v>
                      </c:pt>
                      <c:pt idx="10">
                        <c:v>4.750006304666532E-2</c:v>
                      </c:pt>
                      <c:pt idx="11">
                        <c:v>4.7500046889665803E-2</c:v>
                      </c:pt>
                      <c:pt idx="12">
                        <c:v>4.7499967194709836E-2</c:v>
                      </c:pt>
                      <c:pt idx="13">
                        <c:v>4.7500012744719822E-2</c:v>
                      </c:pt>
                      <c:pt idx="14">
                        <c:v>4.7500039649325032E-2</c:v>
                      </c:pt>
                      <c:pt idx="15">
                        <c:v>4.2499960460829822E-2</c:v>
                      </c:pt>
                      <c:pt idx="16">
                        <c:v>3.7500011305077408E-2</c:v>
                      </c:pt>
                    </c:numCache>
                  </c:numRef>
                </c:val>
                <c:smooth val="0"/>
                <c:extLst>
                  <c:ext xmlns:c16="http://schemas.microsoft.com/office/drawing/2014/chart" uri="{C3380CC4-5D6E-409C-BE32-E72D297353CC}">
                    <c16:uniqueId val="{00000002-E4E0-4CAA-9ACF-A1F1903C78D7}"/>
                  </c:ext>
                </c:extLst>
              </c15:ser>
            </c15:filteredLineSeries>
          </c:ext>
        </c:extLst>
      </c:lineChart>
      <c:catAx>
        <c:axId val="-181278288"/>
        <c:scaling>
          <c:orientation val="minMax"/>
        </c:scaling>
        <c:delete val="0"/>
        <c:axPos val="b"/>
        <c:title>
          <c:tx>
            <c:rich>
              <a:bodyPr/>
              <a:lstStyle/>
              <a:p>
                <a:pPr>
                  <a:defRPr/>
                </a:pPr>
                <a:r>
                  <a:rPr lang="en-US"/>
                  <a:t>YEARS OF SERVICE</a:t>
                </a:r>
              </a:p>
            </c:rich>
          </c:tx>
          <c:layout>
            <c:manualLayout>
              <c:xMode val="edge"/>
              <c:yMode val="edge"/>
              <c:x val="0.39365625174512758"/>
              <c:y val="0.86681688856353911"/>
            </c:manualLayout>
          </c:layout>
          <c:overlay val="0"/>
        </c:title>
        <c:numFmt formatCode="General" sourceLinked="1"/>
        <c:majorTickMark val="out"/>
        <c:minorTickMark val="none"/>
        <c:tickLblPos val="nextTo"/>
        <c:crossAx val="-181268496"/>
        <c:crosses val="autoZero"/>
        <c:auto val="1"/>
        <c:lblAlgn val="ctr"/>
        <c:lblOffset val="100"/>
        <c:noMultiLvlLbl val="0"/>
      </c:catAx>
      <c:valAx>
        <c:axId val="-181268496"/>
        <c:scaling>
          <c:orientation val="minMax"/>
        </c:scaling>
        <c:delete val="0"/>
        <c:axPos val="l"/>
        <c:majorGridlines/>
        <c:numFmt formatCode="0%" sourceLinked="0"/>
        <c:majorTickMark val="out"/>
        <c:minorTickMark val="none"/>
        <c:tickLblPos val="nextTo"/>
        <c:crossAx val="-181278288"/>
        <c:crosses val="autoZero"/>
        <c:crossBetween val="between"/>
      </c:valAx>
      <c:spPr>
        <a:ln>
          <a:solidFill>
            <a:schemeClr val="tx1"/>
          </a:solidFill>
        </a:ln>
      </c:spPr>
    </c:plotArea>
    <c:legend>
      <c:legendPos val="b"/>
      <c:overlay val="0"/>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Real Rates of Increase in National Average Wage</a:t>
            </a:r>
          </a:p>
        </c:rich>
      </c:tx>
      <c:layout>
        <c:manualLayout>
          <c:xMode val="edge"/>
          <c:yMode val="edge"/>
          <c:x val="0.1485018733640327"/>
          <c:y val="2.3102316234587521E-2"/>
        </c:manualLayout>
      </c:layout>
      <c:overlay val="0"/>
    </c:title>
    <c:autoTitleDeleted val="0"/>
    <c:plotArea>
      <c:layout>
        <c:manualLayout>
          <c:layoutTarget val="inner"/>
          <c:xMode val="edge"/>
          <c:yMode val="edge"/>
          <c:x val="6.8077614735939124E-2"/>
          <c:y val="0.11614695983653227"/>
          <c:w val="0.9082863292763067"/>
          <c:h val="0.67956307776904912"/>
        </c:manualLayout>
      </c:layout>
      <c:lineChart>
        <c:grouping val="standard"/>
        <c:varyColors val="0"/>
        <c:ser>
          <c:idx val="3"/>
          <c:order val="0"/>
          <c:tx>
            <c:v>Actual Rate</c:v>
          </c:tx>
          <c:spPr>
            <a:ln>
              <a:solidFill>
                <a:srgbClr val="CC3300"/>
              </a:solidFill>
            </a:ln>
          </c:spPr>
          <c:marker>
            <c:symbol val="none"/>
          </c:marker>
          <c:cat>
            <c:numRef>
              <c:f>NAW!$M$16:$M$71</c:f>
              <c:numCache>
                <c:formatCode>General</c:formatCode>
                <c:ptCount val="54"/>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numCache>
            </c:numRef>
          </c:cat>
          <c:val>
            <c:numRef>
              <c:f>NAW!$P$16:$P$71</c:f>
              <c:numCache>
                <c:formatCode>0.00%</c:formatCode>
                <c:ptCount val="54"/>
                <c:pt idx="0">
                  <c:v>-1.3491048449125742E-3</c:v>
                </c:pt>
                <c:pt idx="1">
                  <c:v>3.4708615568007417E-2</c:v>
                </c:pt>
                <c:pt idx="2">
                  <c:v>2.792492514384004E-2</c:v>
                </c:pt>
                <c:pt idx="3">
                  <c:v>2.6688009517005229E-2</c:v>
                </c:pt>
                <c:pt idx="4">
                  <c:v>3.036390717802373E-3</c:v>
                </c:pt>
                <c:pt idx="5">
                  <c:v>-1.048392312818236E-2</c:v>
                </c:pt>
                <c:pt idx="6">
                  <c:v>3.855247215769575E-3</c:v>
                </c:pt>
                <c:pt idx="7">
                  <c:v>7.0907352059118134E-2</c:v>
                </c:pt>
                <c:pt idx="8">
                  <c:v>2.6177000590223987E-3</c:v>
                </c:pt>
                <c:pt idx="9">
                  <c:v>-4.915262954609001E-2</c:v>
                </c:pt>
                <c:pt idx="10">
                  <c:v>-1.9144898070998728E-2</c:v>
                </c:pt>
                <c:pt idx="11">
                  <c:v>9.3015801362832384E-3</c:v>
                </c:pt>
                <c:pt idx="12">
                  <c:v>-8.7301234987942067E-3</c:v>
                </c:pt>
                <c:pt idx="13">
                  <c:v>5.2753868819983563E-3</c:v>
                </c:pt>
                <c:pt idx="14">
                  <c:v>-2.141679536301333E-2</c:v>
                </c:pt>
                <c:pt idx="15">
                  <c:v>-5.3771166565323991E-2</c:v>
                </c:pt>
                <c:pt idx="16">
                  <c:v>5.136808708566587E-3</c:v>
                </c:pt>
                <c:pt idx="17">
                  <c:v>-1.5587937090091764E-2</c:v>
                </c:pt>
                <c:pt idx="18">
                  <c:v>2.2942201327272871E-2</c:v>
                </c:pt>
                <c:pt idx="19">
                  <c:v>1.6573372293496869E-2</c:v>
                </c:pt>
                <c:pt idx="20">
                  <c:v>4.996845102990477E-3</c:v>
                </c:pt>
                <c:pt idx="21">
                  <c:v>1.2023071675655084E-2</c:v>
                </c:pt>
                <c:pt idx="22">
                  <c:v>2.7244795988804471E-2</c:v>
                </c:pt>
                <c:pt idx="23">
                  <c:v>9.6037461369014032E-3</c:v>
                </c:pt>
                <c:pt idx="24">
                  <c:v>-1.210101765187388E-2</c:v>
                </c:pt>
                <c:pt idx="25">
                  <c:v>-5.4492141674256089E-4</c:v>
                </c:pt>
                <c:pt idx="26">
                  <c:v>-9.6936132460532232E-3</c:v>
                </c:pt>
                <c:pt idx="27">
                  <c:v>2.0641606786674815E-2</c:v>
                </c:pt>
                <c:pt idx="28">
                  <c:v>-2.1356969073808463E-2</c:v>
                </c:pt>
                <c:pt idx="29">
                  <c:v>1.9083502015575515E-3</c:v>
                </c:pt>
                <c:pt idx="30">
                  <c:v>9.678321097560616E-3</c:v>
                </c:pt>
                <c:pt idx="31">
                  <c:v>2.1364408922927902E-2</c:v>
                </c:pt>
                <c:pt idx="32">
                  <c:v>3.5377088281397517E-2</c:v>
                </c:pt>
                <c:pt idx="33">
                  <c:v>3.5495238158926856E-2</c:v>
                </c:pt>
                <c:pt idx="34">
                  <c:v>3.609643326683587E-2</c:v>
                </c:pt>
                <c:pt idx="35">
                  <c:v>1.799547690587544E-2</c:v>
                </c:pt>
                <c:pt idx="36">
                  <c:v>-8.6261441167734265E-3</c:v>
                </c:pt>
                <c:pt idx="37">
                  <c:v>-6.4527684925397288E-4</c:v>
                </c:pt>
                <c:pt idx="38">
                  <c:v>3.3225347008749573E-3</c:v>
                </c:pt>
                <c:pt idx="39">
                  <c:v>1.3825716644723096E-2</c:v>
                </c:pt>
                <c:pt idx="40">
                  <c:v>1.1287157873409059E-2</c:v>
                </c:pt>
                <c:pt idx="41">
                  <c:v>2.7753939627259694E-3</c:v>
                </c:pt>
                <c:pt idx="42">
                  <c:v>1.8511406057235114E-2</c:v>
                </c:pt>
                <c:pt idx="43">
                  <c:v>-2.7213842610699146E-2</c:v>
                </c:pt>
                <c:pt idx="44">
                  <c:v>-8.1293273887961259E-4</c:v>
                </c:pt>
                <c:pt idx="45">
                  <c:v>1.3101537233140004E-2</c:v>
                </c:pt>
                <c:pt idx="46">
                  <c:v>-4.2549493490626755E-3</c:v>
                </c:pt>
                <c:pt idx="47">
                  <c:v>1.4585566750502377E-2</c:v>
                </c:pt>
                <c:pt idx="48">
                  <c:v>-4.7628329814137782E-3</c:v>
                </c:pt>
                <c:pt idx="49">
                  <c:v>1.4772806206950095E-2</c:v>
                </c:pt>
                <c:pt idx="50">
                  <c:v>3.3552673475495398E-2</c:v>
                </c:pt>
                <c:pt idx="51">
                  <c:v>1.3237304161755059E-3</c:v>
                </c:pt>
                <c:pt idx="52">
                  <c:v>1.8200912561246563E-2</c:v>
                </c:pt>
                <c:pt idx="53">
                  <c:v>7.5293844689567901E-3</c:v>
                </c:pt>
              </c:numCache>
            </c:numRef>
          </c:val>
          <c:smooth val="0"/>
          <c:extLst>
            <c:ext xmlns:c16="http://schemas.microsoft.com/office/drawing/2014/chart" uri="{C3380CC4-5D6E-409C-BE32-E72D297353CC}">
              <c16:uniqueId val="{00000000-C613-4AAE-B20D-5EF8782821E2}"/>
            </c:ext>
          </c:extLst>
        </c:ser>
        <c:ser>
          <c:idx val="0"/>
          <c:order val="1"/>
          <c:tx>
            <c:v>Assumed Rate</c:v>
          </c:tx>
          <c:spPr>
            <a:ln>
              <a:solidFill>
                <a:schemeClr val="tx1"/>
              </a:solidFill>
            </a:ln>
          </c:spPr>
          <c:marker>
            <c:symbol val="none"/>
          </c:marker>
          <c:cat>
            <c:numRef>
              <c:f>NAW!$M$16:$M$71</c:f>
              <c:numCache>
                <c:formatCode>General</c:formatCode>
                <c:ptCount val="54"/>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numCache>
            </c:numRef>
          </c:cat>
          <c:val>
            <c:numRef>
              <c:f>NAW!$R$16:$R$71</c:f>
              <c:numCache>
                <c:formatCode>General</c:formatCode>
                <c:ptCount val="54"/>
                <c:pt idx="0">
                  <c:v>7.4999999999999997E-3</c:v>
                </c:pt>
                <c:pt idx="1">
                  <c:v>7.4999999999999997E-3</c:v>
                </c:pt>
                <c:pt idx="2">
                  <c:v>7.4999999999999997E-3</c:v>
                </c:pt>
                <c:pt idx="3">
                  <c:v>7.4999999999999997E-3</c:v>
                </c:pt>
                <c:pt idx="4">
                  <c:v>7.4999999999999997E-3</c:v>
                </c:pt>
                <c:pt idx="5">
                  <c:v>7.4999999999999997E-3</c:v>
                </c:pt>
                <c:pt idx="6">
                  <c:v>7.4999999999999997E-3</c:v>
                </c:pt>
                <c:pt idx="7">
                  <c:v>7.4999999999999997E-3</c:v>
                </c:pt>
                <c:pt idx="8">
                  <c:v>7.4999999999999997E-3</c:v>
                </c:pt>
                <c:pt idx="9">
                  <c:v>7.4999999999999997E-3</c:v>
                </c:pt>
                <c:pt idx="10">
                  <c:v>7.4999999999999997E-3</c:v>
                </c:pt>
                <c:pt idx="11">
                  <c:v>7.4999999999999997E-3</c:v>
                </c:pt>
                <c:pt idx="12">
                  <c:v>7.4999999999999997E-3</c:v>
                </c:pt>
                <c:pt idx="13">
                  <c:v>7.4999999999999997E-3</c:v>
                </c:pt>
                <c:pt idx="14">
                  <c:v>7.4999999999999997E-3</c:v>
                </c:pt>
                <c:pt idx="15">
                  <c:v>7.4999999999999997E-3</c:v>
                </c:pt>
                <c:pt idx="16">
                  <c:v>7.4999999999999997E-3</c:v>
                </c:pt>
                <c:pt idx="17">
                  <c:v>7.4999999999999997E-3</c:v>
                </c:pt>
                <c:pt idx="18">
                  <c:v>7.4999999999999997E-3</c:v>
                </c:pt>
                <c:pt idx="19">
                  <c:v>7.4999999999999997E-3</c:v>
                </c:pt>
                <c:pt idx="20">
                  <c:v>7.4999999999999997E-3</c:v>
                </c:pt>
                <c:pt idx="21">
                  <c:v>7.4999999999999997E-3</c:v>
                </c:pt>
                <c:pt idx="22">
                  <c:v>7.4999999999999997E-3</c:v>
                </c:pt>
                <c:pt idx="23">
                  <c:v>7.4999999999999997E-3</c:v>
                </c:pt>
                <c:pt idx="24">
                  <c:v>7.4999999999999997E-3</c:v>
                </c:pt>
                <c:pt idx="25">
                  <c:v>7.4999999999999997E-3</c:v>
                </c:pt>
                <c:pt idx="26">
                  <c:v>7.4999999999999997E-3</c:v>
                </c:pt>
                <c:pt idx="27">
                  <c:v>7.4999999999999997E-3</c:v>
                </c:pt>
                <c:pt idx="28">
                  <c:v>7.4999999999999997E-3</c:v>
                </c:pt>
                <c:pt idx="29">
                  <c:v>7.4999999999999997E-3</c:v>
                </c:pt>
                <c:pt idx="30">
                  <c:v>7.4999999999999997E-3</c:v>
                </c:pt>
                <c:pt idx="31">
                  <c:v>7.4999999999999997E-3</c:v>
                </c:pt>
                <c:pt idx="32">
                  <c:v>7.4999999999999997E-3</c:v>
                </c:pt>
                <c:pt idx="33">
                  <c:v>7.4999999999999997E-3</c:v>
                </c:pt>
                <c:pt idx="34">
                  <c:v>7.4999999999999997E-3</c:v>
                </c:pt>
                <c:pt idx="35">
                  <c:v>7.4999999999999997E-3</c:v>
                </c:pt>
                <c:pt idx="36">
                  <c:v>7.4999999999999997E-3</c:v>
                </c:pt>
                <c:pt idx="37">
                  <c:v>7.4999999999999997E-3</c:v>
                </c:pt>
                <c:pt idx="38">
                  <c:v>7.4999999999999997E-3</c:v>
                </c:pt>
                <c:pt idx="39">
                  <c:v>7.4999999999999997E-3</c:v>
                </c:pt>
                <c:pt idx="40">
                  <c:v>7.4999999999999997E-3</c:v>
                </c:pt>
                <c:pt idx="41">
                  <c:v>7.4999999999999997E-3</c:v>
                </c:pt>
                <c:pt idx="42">
                  <c:v>7.4999999999999997E-3</c:v>
                </c:pt>
                <c:pt idx="43">
                  <c:v>7.4999999999999997E-3</c:v>
                </c:pt>
                <c:pt idx="44">
                  <c:v>7.4999999999999997E-3</c:v>
                </c:pt>
                <c:pt idx="45">
                  <c:v>7.4999999999999997E-3</c:v>
                </c:pt>
                <c:pt idx="46">
                  <c:v>7.4999999999999997E-3</c:v>
                </c:pt>
                <c:pt idx="47">
                  <c:v>7.4999999999999997E-3</c:v>
                </c:pt>
                <c:pt idx="48">
                  <c:v>7.4999999999999997E-3</c:v>
                </c:pt>
                <c:pt idx="49">
                  <c:v>7.4999999999999997E-3</c:v>
                </c:pt>
                <c:pt idx="50">
                  <c:v>7.4999999999999997E-3</c:v>
                </c:pt>
                <c:pt idx="51">
                  <c:v>7.4999999999999997E-3</c:v>
                </c:pt>
                <c:pt idx="52">
                  <c:v>7.4999999999999997E-3</c:v>
                </c:pt>
                <c:pt idx="53">
                  <c:v>7.4999999999999997E-3</c:v>
                </c:pt>
              </c:numCache>
            </c:numRef>
          </c:val>
          <c:smooth val="0"/>
          <c:extLst>
            <c:ext xmlns:c16="http://schemas.microsoft.com/office/drawing/2014/chart" uri="{C3380CC4-5D6E-409C-BE32-E72D297353CC}">
              <c16:uniqueId val="{00000001-C613-4AAE-B20D-5EF8782821E2}"/>
            </c:ext>
          </c:extLst>
        </c:ser>
        <c:dLbls>
          <c:showLegendKey val="0"/>
          <c:showVal val="0"/>
          <c:showCatName val="0"/>
          <c:showSerName val="0"/>
          <c:showPercent val="0"/>
          <c:showBubbleSize val="0"/>
        </c:dLbls>
        <c:smooth val="0"/>
        <c:axId val="-181266864"/>
        <c:axId val="-181274480"/>
      </c:lineChart>
      <c:catAx>
        <c:axId val="-181266864"/>
        <c:scaling>
          <c:orientation val="minMax"/>
        </c:scaling>
        <c:delete val="0"/>
        <c:axPos val="b"/>
        <c:numFmt formatCode="General" sourceLinked="1"/>
        <c:majorTickMark val="none"/>
        <c:minorTickMark val="none"/>
        <c:tickLblPos val="low"/>
        <c:txPr>
          <a:bodyPr rot="5400000" vert="horz"/>
          <a:lstStyle/>
          <a:p>
            <a:pPr>
              <a:defRPr/>
            </a:pPr>
            <a:endParaRPr lang="en-US"/>
          </a:p>
        </c:txPr>
        <c:crossAx val="-181274480"/>
        <c:crossesAt val="-0.4"/>
        <c:auto val="1"/>
        <c:lblAlgn val="ctr"/>
        <c:lblOffset val="100"/>
        <c:tickLblSkip val="1"/>
        <c:tickMarkSkip val="1"/>
        <c:noMultiLvlLbl val="0"/>
      </c:catAx>
      <c:valAx>
        <c:axId val="-181274480"/>
        <c:scaling>
          <c:orientation val="minMax"/>
        </c:scaling>
        <c:delete val="0"/>
        <c:axPos val="l"/>
        <c:majorGridlines/>
        <c:numFmt formatCode="0%" sourceLinked="0"/>
        <c:majorTickMark val="out"/>
        <c:minorTickMark val="none"/>
        <c:tickLblPos val="nextTo"/>
        <c:crossAx val="-181266864"/>
        <c:crosses val="autoZero"/>
        <c:crossBetween val="midCat"/>
        <c:majorUnit val="1.0000000000000005E-2"/>
      </c:valAx>
    </c:plotArea>
    <c:legend>
      <c:legendPos val="b"/>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77034120734892E-2"/>
          <c:y val="4.3072601344730392E-2"/>
          <c:w val="0.87027309711286072"/>
          <c:h val="0.66517667068864683"/>
        </c:manualLayout>
      </c:layout>
      <c:barChart>
        <c:barDir val="col"/>
        <c:grouping val="clustered"/>
        <c:varyColors val="0"/>
        <c:ser>
          <c:idx val="1"/>
          <c:order val="0"/>
          <c:tx>
            <c:strRef>
              <c:f>Sheet1!$B$1</c:f>
              <c:strCache>
                <c:ptCount val="1"/>
                <c:pt idx="0">
                  <c:v>UAAL - 3.00% Payroll Growth</c:v>
                </c:pt>
              </c:strCache>
            </c:strRef>
          </c:tx>
          <c:invertIfNegative val="0"/>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Sheet1!$B$2:$B$33</c:f>
              <c:numCache>
                <c:formatCode>#,##0</c:formatCode>
                <c:ptCount val="31"/>
                <c:pt idx="0">
                  <c:v>118345234</c:v>
                </c:pt>
                <c:pt idx="1">
                  <c:v>119588501.15606421</c:v>
                </c:pt>
                <c:pt idx="2">
                  <c:v>120713337.76099469</c:v>
                </c:pt>
                <c:pt idx="3">
                  <c:v>121705679.22006485</c:v>
                </c:pt>
                <c:pt idx="4">
                  <c:v>122550329.46242833</c:v>
                </c:pt>
                <c:pt idx="5">
                  <c:v>123230879.10300162</c:v>
                </c:pt>
                <c:pt idx="6">
                  <c:v>123729617.91636939</c:v>
                </c:pt>
                <c:pt idx="7">
                  <c:v>124027441.23385695</c:v>
                </c:pt>
                <c:pt idx="8">
                  <c:v>124103749.84851889</c:v>
                </c:pt>
                <c:pt idx="9">
                  <c:v>123936342.98461181</c:v>
                </c:pt>
                <c:pt idx="10">
                  <c:v>123501303.85803054</c:v>
                </c:pt>
                <c:pt idx="11">
                  <c:v>122772877.32206377</c:v>
                </c:pt>
                <c:pt idx="12">
                  <c:v>121723339.05852772</c:v>
                </c:pt>
                <c:pt idx="13">
                  <c:v>120322855.73771973</c:v>
                </c:pt>
                <c:pt idx="14">
                  <c:v>118539335.53153944</c:v>
                </c:pt>
                <c:pt idx="15">
                  <c:v>116338268.32238768</c:v>
                </c:pt>
                <c:pt idx="16">
                  <c:v>113682554.90589225</c:v>
                </c:pt>
                <c:pt idx="17">
                  <c:v>110532324.4379357</c:v>
                </c:pt>
                <c:pt idx="18">
                  <c:v>106844739.32566895</c:v>
                </c:pt>
                <c:pt idx="19">
                  <c:v>102573786.70796937</c:v>
                </c:pt>
                <c:pt idx="20">
                  <c:v>97670055.6129096</c:v>
                </c:pt>
                <c:pt idx="21">
                  <c:v>92080498.817997858</c:v>
                </c:pt>
                <c:pt idx="22">
                  <c:v>85748178.372966081</c:v>
                </c:pt>
                <c:pt idx="23">
                  <c:v>78611993.67443727</c:v>
                </c:pt>
                <c:pt idx="24">
                  <c:v>70606390.906596646</c:v>
                </c:pt>
                <c:pt idx="25">
                  <c:v>61661052.581700824</c:v>
                </c:pt>
                <c:pt idx="26">
                  <c:v>51700565.828541793</c:v>
                </c:pt>
                <c:pt idx="27">
                  <c:v>40644067.985471822</c:v>
                </c:pt>
                <c:pt idx="28">
                  <c:v>28404867.956899732</c:v>
                </c:pt>
                <c:pt idx="29">
                  <c:v>14890041.687871281</c:v>
                </c:pt>
                <c:pt idx="30">
                  <c:v>-1.6503501683473586E-7</c:v>
                </c:pt>
              </c:numCache>
            </c:numRef>
          </c:val>
          <c:extLst>
            <c:ext xmlns:c16="http://schemas.microsoft.com/office/drawing/2014/chart" uri="{C3380CC4-5D6E-409C-BE32-E72D297353CC}">
              <c16:uniqueId val="{00000000-D6E1-471C-B948-FF7B7F3D0846}"/>
            </c:ext>
          </c:extLst>
        </c:ser>
        <c:ser>
          <c:idx val="0"/>
          <c:order val="1"/>
          <c:tx>
            <c:strRef>
              <c:f>Sheet1!$C$1</c:f>
              <c:strCache>
                <c:ptCount val="1"/>
                <c:pt idx="0">
                  <c:v>UAAL - 2.50% Payroll Growth</c:v>
                </c:pt>
              </c:strCache>
            </c:strRef>
          </c:tx>
          <c:spPr>
            <a:solidFill>
              <a:srgbClr val="00B050"/>
            </a:solidFill>
            <a:ln>
              <a:solidFill>
                <a:srgbClr val="00B050"/>
              </a:solidFill>
            </a:ln>
          </c:spPr>
          <c:invertIfNegative val="0"/>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Sheet1!$C$2:$C$32</c:f>
              <c:numCache>
                <c:formatCode>#,##0</c:formatCode>
                <c:ptCount val="31"/>
                <c:pt idx="0">
                  <c:v>118345234</c:v>
                </c:pt>
                <c:pt idx="1">
                  <c:v>119193345.56745611</c:v>
                </c:pt>
                <c:pt idx="2">
                  <c:v>119920199.87252693</c:v>
                </c:pt>
                <c:pt idx="3">
                  <c:v>120513149.43017171</c:v>
                </c:pt>
                <c:pt idx="4">
                  <c:v>120958581.48461375</c:v>
                </c:pt>
                <c:pt idx="5">
                  <c:v>121241850.06442825</c:v>
                </c:pt>
                <c:pt idx="6">
                  <c:v>121347203.38162033</c:v>
                </c:pt>
                <c:pt idx="7">
                  <c:v>121257706.25866896</c:v>
                </c:pt>
                <c:pt idx="8">
                  <c:v>120955157.24613808</c:v>
                </c:pt>
                <c:pt idx="9">
                  <c:v>120420000.0706366</c:v>
                </c:pt>
                <c:pt idx="10">
                  <c:v>119631229.02854839</c:v>
                </c:pt>
                <c:pt idx="11">
                  <c:v>118566287.91494781</c:v>
                </c:pt>
                <c:pt idx="12">
                  <c:v>117200962.0493535</c:v>
                </c:pt>
                <c:pt idx="13">
                  <c:v>115509262.93033524</c:v>
                </c:pt>
                <c:pt idx="14">
                  <c:v>113463305.0193495</c:v>
                </c:pt>
                <c:pt idx="15">
                  <c:v>111033174.12040265</c:v>
                </c:pt>
                <c:pt idx="16">
                  <c:v>108186786.78608307</c:v>
                </c:pt>
                <c:pt idx="17">
                  <c:v>104889740.14201075</c:v>
                </c:pt>
                <c:pt idx="18">
                  <c:v>101105151.48066023</c:v>
                </c:pt>
                <c:pt idx="19">
                  <c:v>96793486.93164514</c:v>
                </c:pt>
                <c:pt idx="20">
                  <c:v>91912378.468722552</c:v>
                </c:pt>
                <c:pt idx="21">
                  <c:v>86416428.463782459</c:v>
                </c:pt>
                <c:pt idx="22">
                  <c:v>80257000.944719449</c:v>
                </c:pt>
                <c:pt idx="23">
                  <c:v>73381998.657110482</c:v>
                </c:pt>
                <c:pt idx="24">
                  <c:v>65735624.968803465</c:v>
                </c:pt>
                <c:pt idx="25">
                  <c:v>57258129.591594175</c:v>
                </c:pt>
                <c:pt idx="26">
                  <c:v>47885537.024858177</c:v>
                </c:pt>
                <c:pt idx="27">
                  <c:v>37549356.552013285</c:v>
                </c:pt>
                <c:pt idx="28">
                  <c:v>26176272.541700792</c:v>
                </c:pt>
                <c:pt idx="29">
                  <c:v>13687813.721252877</c:v>
                </c:pt>
                <c:pt idx="30">
                  <c:v>-5.8657024055719369E-7</c:v>
                </c:pt>
              </c:numCache>
            </c:numRef>
          </c:val>
          <c:extLst>
            <c:ext xmlns:c16="http://schemas.microsoft.com/office/drawing/2014/chart" uri="{C3380CC4-5D6E-409C-BE32-E72D297353CC}">
              <c16:uniqueId val="{00000001-D6E1-471C-B948-FF7B7F3D0846}"/>
            </c:ext>
          </c:extLst>
        </c:ser>
        <c:ser>
          <c:idx val="2"/>
          <c:order val="2"/>
          <c:tx>
            <c:strRef>
              <c:f>Sheet1!$D$1</c:f>
              <c:strCache>
                <c:ptCount val="1"/>
                <c:pt idx="0">
                  <c:v>UAAL - 0.00% Payroll Growth </c:v>
                </c:pt>
              </c:strCache>
            </c:strRef>
          </c:tx>
          <c:spPr>
            <a:solidFill>
              <a:srgbClr val="C00000"/>
            </a:solidFill>
            <a:ln>
              <a:solidFill>
                <a:srgbClr val="C00000"/>
              </a:solidFill>
            </a:ln>
          </c:spPr>
          <c:invertIfNegative val="0"/>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Sheet1!$D$2:$D$32</c:f>
              <c:numCache>
                <c:formatCode>#,##0</c:formatCode>
                <c:ptCount val="31"/>
                <c:pt idx="0">
                  <c:v>118345234</c:v>
                </c:pt>
                <c:pt idx="1">
                  <c:v>117034897.23645651</c:v>
                </c:pt>
                <c:pt idx="2">
                  <c:v>115636112.74137385</c:v>
                </c:pt>
                <c:pt idx="3">
                  <c:v>114142910.2928731</c:v>
                </c:pt>
                <c:pt idx="4">
                  <c:v>112548916.67909855</c:v>
                </c:pt>
                <c:pt idx="5">
                  <c:v>110847328.49639422</c:v>
                </c:pt>
                <c:pt idx="6">
                  <c:v>109030883.11135735</c:v>
                </c:pt>
                <c:pt idx="7">
                  <c:v>107091827.66283049</c:v>
                </c:pt>
                <c:pt idx="8">
                  <c:v>105021885.97152807</c:v>
                </c:pt>
                <c:pt idx="9">
                  <c:v>102812223.21606272</c:v>
                </c:pt>
                <c:pt idx="10">
                  <c:v>100453408.22460347</c:v>
                </c:pt>
                <c:pt idx="11">
                  <c:v>97935373.221220732</c:v>
                </c:pt>
                <c:pt idx="12">
                  <c:v>95247370.855109647</c:v>
                </c:pt>
                <c:pt idx="13">
                  <c:v>92377928.329286069</c:v>
                </c:pt>
                <c:pt idx="14">
                  <c:v>89314798.432969391</c:v>
                </c:pt>
                <c:pt idx="15">
                  <c:v>86044907.268651351</c:v>
                </c:pt>
                <c:pt idx="16">
                  <c:v>82554298.450741842</c:v>
                </c:pt>
                <c:pt idx="17">
                  <c:v>78828073.537623435</c:v>
                </c:pt>
                <c:pt idx="18">
                  <c:v>74850328.442869544</c:v>
                </c:pt>
                <c:pt idx="19">
                  <c:v>70604085.554219767</c:v>
                </c:pt>
                <c:pt idx="20">
                  <c:v>66071221.270586126</c:v>
                </c:pt>
                <c:pt idx="21">
                  <c:v>61232388.647807211</c:v>
                </c:pt>
                <c:pt idx="22">
                  <c:v>56066934.822990723</c:v>
                </c:pt>
                <c:pt idx="23">
                  <c:v>50552812.864999123</c:v>
                </c:pt>
                <c:pt idx="24">
                  <c:v>44666487.674843088</c:v>
                </c:pt>
                <c:pt idx="25">
                  <c:v>38382835.53435152</c:v>
                </c:pt>
                <c:pt idx="26">
                  <c:v>31675036.874376774</c:v>
                </c:pt>
                <c:pt idx="27">
                  <c:v>24514461.804853734</c:v>
                </c:pt>
                <c:pt idx="28">
                  <c:v>16870547.918137889</c:v>
                </c:pt>
                <c:pt idx="29">
                  <c:v>8710669.8440687265</c:v>
                </c:pt>
                <c:pt idx="30">
                  <c:v>-1.0339543223381041E-7</c:v>
                </c:pt>
              </c:numCache>
            </c:numRef>
          </c:val>
          <c:extLst>
            <c:ext xmlns:c16="http://schemas.microsoft.com/office/drawing/2014/chart" uri="{C3380CC4-5D6E-409C-BE32-E72D297353CC}">
              <c16:uniqueId val="{00000002-D6E1-471C-B948-FF7B7F3D0846}"/>
            </c:ext>
          </c:extLst>
        </c:ser>
        <c:dLbls>
          <c:showLegendKey val="0"/>
          <c:showVal val="0"/>
          <c:showCatName val="0"/>
          <c:showSerName val="0"/>
          <c:showPercent val="0"/>
          <c:showBubbleSize val="0"/>
        </c:dLbls>
        <c:gapWidth val="150"/>
        <c:axId val="-181267408"/>
        <c:axId val="-181277744"/>
      </c:barChart>
      <c:catAx>
        <c:axId val="-181267408"/>
        <c:scaling>
          <c:orientation val="minMax"/>
        </c:scaling>
        <c:delete val="0"/>
        <c:axPos val="b"/>
        <c:numFmt formatCode="General" sourceLinked="1"/>
        <c:majorTickMark val="out"/>
        <c:minorTickMark val="none"/>
        <c:tickLblPos val="nextTo"/>
        <c:crossAx val="-181277744"/>
        <c:crosses val="autoZero"/>
        <c:auto val="1"/>
        <c:lblAlgn val="ctr"/>
        <c:lblOffset val="100"/>
        <c:noMultiLvlLbl val="0"/>
      </c:catAx>
      <c:valAx>
        <c:axId val="-181277744"/>
        <c:scaling>
          <c:orientation val="minMax"/>
          <c:min val="0"/>
        </c:scaling>
        <c:delete val="0"/>
        <c:axPos val="l"/>
        <c:majorGridlines/>
        <c:numFmt formatCode="#,##0" sourceLinked="0"/>
        <c:majorTickMark val="out"/>
        <c:minorTickMark val="none"/>
        <c:tickLblPos val="nextTo"/>
        <c:crossAx val="-181267408"/>
        <c:crosses val="autoZero"/>
        <c:crossBetween val="between"/>
        <c:dispUnits>
          <c:builtInUnit val="millions"/>
          <c:dispUnitsLbl>
            <c:layout>
              <c:manualLayout>
                <c:xMode val="edge"/>
                <c:yMode val="edge"/>
                <c:x val="1.1498228983512984E-2"/>
                <c:y val="0.3489301613822296"/>
              </c:manualLayout>
            </c:layout>
            <c:tx>
              <c:rich>
                <a:bodyPr/>
                <a:lstStyle/>
                <a:p>
                  <a:pPr>
                    <a:defRPr/>
                  </a:pPr>
                  <a:r>
                    <a:rPr lang="en-US" dirty="0"/>
                    <a:t>$ Millions</a:t>
                  </a:r>
                </a:p>
              </c:rich>
            </c:tx>
          </c:dispUnitsLbl>
        </c:dispUnits>
      </c:valAx>
    </c:plotArea>
    <c:legend>
      <c:legendPos val="r"/>
      <c:layout>
        <c:manualLayout>
          <c:xMode val="edge"/>
          <c:yMode val="edge"/>
          <c:x val="5.9879921259842511E-2"/>
          <c:y val="0.87369935203412075"/>
          <c:w val="0.89178674540682412"/>
          <c:h val="0.1003953412073491"/>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77034120734892E-2"/>
          <c:y val="4.3072601344730392E-2"/>
          <c:w val="0.87027309711286072"/>
          <c:h val="0.66517667068864683"/>
        </c:manualLayout>
      </c:layout>
      <c:lineChart>
        <c:grouping val="standard"/>
        <c:varyColors val="0"/>
        <c:ser>
          <c:idx val="1"/>
          <c:order val="0"/>
          <c:tx>
            <c:strRef>
              <c:f>Sheet1!$B$1</c:f>
              <c:strCache>
                <c:ptCount val="1"/>
                <c:pt idx="0">
                  <c:v>UAAL - 3.00% Payroll Growth</c:v>
                </c:pt>
              </c:strCache>
            </c:strRef>
          </c:tx>
          <c:spPr>
            <a:ln w="41275">
              <a:solidFill>
                <a:srgbClr val="002060"/>
              </a:solidFill>
            </a:ln>
          </c:spPr>
          <c:marker>
            <c:symbol val="none"/>
          </c:marker>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Sheet1!$J$2:$J$31</c:f>
              <c:numCache>
                <c:formatCode>#,##0</c:formatCode>
                <c:ptCount val="30"/>
                <c:pt idx="0">
                  <c:v>6318535.024764196</c:v>
                </c:pt>
                <c:pt idx="1">
                  <c:v>6508091.0755071221</c:v>
                </c:pt>
                <c:pt idx="2">
                  <c:v>6703333.8077723356</c:v>
                </c:pt>
                <c:pt idx="3">
                  <c:v>6904433.8220055057</c:v>
                </c:pt>
                <c:pt idx="4">
                  <c:v>7111566.8366656713</c:v>
                </c:pt>
                <c:pt idx="5">
                  <c:v>7324913.8417656412</c:v>
                </c:pt>
                <c:pt idx="6">
                  <c:v>7544661.2570186108</c:v>
                </c:pt>
                <c:pt idx="7">
                  <c:v>7771001.0947291693</c:v>
                </c:pt>
                <c:pt idx="8">
                  <c:v>8004131.1275710445</c:v>
                </c:pt>
                <c:pt idx="9">
                  <c:v>8244255.0613981765</c:v>
                </c:pt>
                <c:pt idx="10">
                  <c:v>8491582.7132401224</c:v>
                </c:pt>
                <c:pt idx="11">
                  <c:v>8746330.1946373265</c:v>
                </c:pt>
                <c:pt idx="12">
                  <c:v>9008720.1004764456</c:v>
                </c:pt>
                <c:pt idx="13">
                  <c:v>9278981.7034907397</c:v>
                </c:pt>
                <c:pt idx="14">
                  <c:v>9557351.1545954626</c:v>
                </c:pt>
                <c:pt idx="15">
                  <c:v>9844071.6892333273</c:v>
                </c:pt>
                <c:pt idx="16">
                  <c:v>10139393.839910327</c:v>
                </c:pt>
                <c:pt idx="17">
                  <c:v>10443575.655107636</c:v>
                </c:pt>
                <c:pt idx="18">
                  <c:v>10756882.924760865</c:v>
                </c:pt>
                <c:pt idx="19">
                  <c:v>11079589.412503691</c:v>
                </c:pt>
                <c:pt idx="20">
                  <c:v>11411977.094878802</c:v>
                </c:pt>
                <c:pt idx="21">
                  <c:v>11754336.407725167</c:v>
                </c:pt>
                <c:pt idx="22">
                  <c:v>12106966.499956923</c:v>
                </c:pt>
                <c:pt idx="23">
                  <c:v>12470175.494955631</c:v>
                </c:pt>
                <c:pt idx="24">
                  <c:v>12844280.759804301</c:v>
                </c:pt>
                <c:pt idx="25">
                  <c:v>13229609.182598431</c:v>
                </c:pt>
                <c:pt idx="26">
                  <c:v>13626497.458076384</c:v>
                </c:pt>
                <c:pt idx="27">
                  <c:v>14035292.381818676</c:v>
                </c:pt>
                <c:pt idx="28">
                  <c:v>14456351.153273238</c:v>
                </c:pt>
                <c:pt idx="29">
                  <c:v>14890041.687871436</c:v>
                </c:pt>
              </c:numCache>
            </c:numRef>
          </c:val>
          <c:smooth val="0"/>
          <c:extLst>
            <c:ext xmlns:c16="http://schemas.microsoft.com/office/drawing/2014/chart" uri="{C3380CC4-5D6E-409C-BE32-E72D297353CC}">
              <c16:uniqueId val="{00000000-7538-49D4-A5CB-97BE2C564BFF}"/>
            </c:ext>
          </c:extLst>
        </c:ser>
        <c:ser>
          <c:idx val="0"/>
          <c:order val="1"/>
          <c:tx>
            <c:strRef>
              <c:f>Sheet1!$C$1</c:f>
              <c:strCache>
                <c:ptCount val="1"/>
                <c:pt idx="0">
                  <c:v>UAAL - 2.50% Payroll Growth</c:v>
                </c:pt>
              </c:strCache>
            </c:strRef>
          </c:tx>
          <c:spPr>
            <a:ln w="41275">
              <a:solidFill>
                <a:srgbClr val="00B050"/>
              </a:solidFill>
            </a:ln>
          </c:spPr>
          <c:marker>
            <c:symbol val="none"/>
          </c:marker>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Sheet1!$M$2:$M$31</c:f>
              <c:numCache>
                <c:formatCode>#,##0</c:formatCode>
                <c:ptCount val="30"/>
                <c:pt idx="0">
                  <c:v>6688704.194420482</c:v>
                </c:pt>
                <c:pt idx="1">
                  <c:v>6855921.7992809936</c:v>
                </c:pt>
                <c:pt idx="2">
                  <c:v>7027319.8442630181</c:v>
                </c:pt>
                <c:pt idx="3">
                  <c:v>7203002.8403695934</c:v>
                </c:pt>
                <c:pt idx="4">
                  <c:v>7383077.9113788325</c:v>
                </c:pt>
                <c:pt idx="5">
                  <c:v>7567654.8591633029</c:v>
                </c:pt>
                <c:pt idx="6">
                  <c:v>7756846.2306423848</c:v>
                </c:pt>
                <c:pt idx="7">
                  <c:v>7950767.3864084436</c:v>
                </c:pt>
                <c:pt idx="8">
                  <c:v>8149536.5710686538</c:v>
                </c:pt>
                <c:pt idx="9">
                  <c:v>8353274.9853453692</c:v>
                </c:pt>
                <c:pt idx="10">
                  <c:v>8562106.8599790018</c:v>
                </c:pt>
                <c:pt idx="11">
                  <c:v>8776159.5314784758</c:v>
                </c:pt>
                <c:pt idx="12">
                  <c:v>8995563.5197654366</c:v>
                </c:pt>
                <c:pt idx="13">
                  <c:v>9220452.6077595726</c:v>
                </c:pt>
                <c:pt idx="14">
                  <c:v>9450963.9229535609</c:v>
                </c:pt>
                <c:pt idx="15">
                  <c:v>9687238.0210273992</c:v>
                </c:pt>
                <c:pt idx="16">
                  <c:v>9929418.9715530835</c:v>
                </c:pt>
                <c:pt idx="17">
                  <c:v>10177654.44584191</c:v>
                </c:pt>
                <c:pt idx="18">
                  <c:v>10432095.806987958</c:v>
                </c:pt>
                <c:pt idx="19">
                  <c:v>10692898.202162657</c:v>
                </c:pt>
                <c:pt idx="20">
                  <c:v>10960220.657216722</c:v>
                </c:pt>
                <c:pt idx="21">
                  <c:v>11234226.173647139</c:v>
                </c:pt>
                <c:pt idx="22">
                  <c:v>11515081.827988317</c:v>
                </c:pt>
                <c:pt idx="23">
                  <c:v>11802958.873688024</c:v>
                </c:pt>
                <c:pt idx="24">
                  <c:v>12098032.845530223</c:v>
                </c:pt>
                <c:pt idx="25">
                  <c:v>12400483.666668478</c:v>
                </c:pt>
                <c:pt idx="26">
                  <c:v>12710495.75833519</c:v>
                </c:pt>
                <c:pt idx="27">
                  <c:v>13028258.152293568</c:v>
                </c:pt>
                <c:pt idx="28">
                  <c:v>13353964.606100906</c:v>
                </c:pt>
                <c:pt idx="29">
                  <c:v>13687813.721253427</c:v>
                </c:pt>
              </c:numCache>
            </c:numRef>
          </c:val>
          <c:smooth val="0"/>
          <c:extLst>
            <c:ext xmlns:c16="http://schemas.microsoft.com/office/drawing/2014/chart" uri="{C3380CC4-5D6E-409C-BE32-E72D297353CC}">
              <c16:uniqueId val="{00000001-7538-49D4-A5CB-97BE2C564BFF}"/>
            </c:ext>
          </c:extLst>
        </c:ser>
        <c:ser>
          <c:idx val="2"/>
          <c:order val="2"/>
          <c:tx>
            <c:strRef>
              <c:f>Sheet1!$D$1</c:f>
              <c:strCache>
                <c:ptCount val="1"/>
                <c:pt idx="0">
                  <c:v>UAAL - 0.00% Payroll Growth </c:v>
                </c:pt>
              </c:strCache>
            </c:strRef>
          </c:tx>
          <c:spPr>
            <a:ln w="41275">
              <a:solidFill>
                <a:srgbClr val="C00000"/>
              </a:solidFill>
            </a:ln>
          </c:spPr>
          <c:marker>
            <c:symbol val="none"/>
          </c:marker>
          <c:cat>
            <c:numRef>
              <c:f>Sheet1!$A$2:$A$32</c:f>
              <c:numCache>
                <c:formatCode>General</c:formatCode>
                <c:ptCount val="31"/>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numCache>
            </c:numRef>
          </c:cat>
          <c:val>
            <c:numRef>
              <c:f>Sheet1!$P$2:$P$31</c:f>
              <c:numCache>
                <c:formatCode>#,##0</c:formatCode>
                <c:ptCount val="30"/>
                <c:pt idx="0">
                  <c:v>8710669.8440688234</c:v>
                </c:pt>
                <c:pt idx="1">
                  <c:v>8710669.8440688234</c:v>
                </c:pt>
                <c:pt idx="2">
                  <c:v>8710669.8440688234</c:v>
                </c:pt>
                <c:pt idx="3">
                  <c:v>8710669.8440688234</c:v>
                </c:pt>
                <c:pt idx="4">
                  <c:v>8710669.8440688234</c:v>
                </c:pt>
                <c:pt idx="5">
                  <c:v>8710669.8440688234</c:v>
                </c:pt>
                <c:pt idx="6">
                  <c:v>8710669.8440688234</c:v>
                </c:pt>
                <c:pt idx="7">
                  <c:v>8710669.8440688234</c:v>
                </c:pt>
                <c:pt idx="8">
                  <c:v>8710669.8440688234</c:v>
                </c:pt>
                <c:pt idx="9">
                  <c:v>8710669.8440688234</c:v>
                </c:pt>
                <c:pt idx="10">
                  <c:v>8710669.8440688234</c:v>
                </c:pt>
                <c:pt idx="11">
                  <c:v>8710669.8440688234</c:v>
                </c:pt>
                <c:pt idx="12">
                  <c:v>8710669.8440688234</c:v>
                </c:pt>
                <c:pt idx="13">
                  <c:v>8710669.8440688234</c:v>
                </c:pt>
                <c:pt idx="14">
                  <c:v>8710669.8440688234</c:v>
                </c:pt>
                <c:pt idx="15">
                  <c:v>8710669.8440688234</c:v>
                </c:pt>
                <c:pt idx="16">
                  <c:v>8710669.8440688234</c:v>
                </c:pt>
                <c:pt idx="17">
                  <c:v>8710669.8440688234</c:v>
                </c:pt>
                <c:pt idx="18">
                  <c:v>8710669.8440688234</c:v>
                </c:pt>
                <c:pt idx="19">
                  <c:v>8710669.8440688234</c:v>
                </c:pt>
                <c:pt idx="20">
                  <c:v>8710669.8440688234</c:v>
                </c:pt>
                <c:pt idx="21">
                  <c:v>8710669.8440688234</c:v>
                </c:pt>
                <c:pt idx="22">
                  <c:v>8710669.8440688234</c:v>
                </c:pt>
                <c:pt idx="23">
                  <c:v>8710669.8440688234</c:v>
                </c:pt>
                <c:pt idx="24">
                  <c:v>8710669.8440688234</c:v>
                </c:pt>
                <c:pt idx="25">
                  <c:v>8710669.8440688234</c:v>
                </c:pt>
                <c:pt idx="26">
                  <c:v>8710669.8440688234</c:v>
                </c:pt>
                <c:pt idx="27">
                  <c:v>8710669.8440688234</c:v>
                </c:pt>
                <c:pt idx="28">
                  <c:v>8710669.8440688234</c:v>
                </c:pt>
                <c:pt idx="29">
                  <c:v>8710669.8440688234</c:v>
                </c:pt>
              </c:numCache>
            </c:numRef>
          </c:val>
          <c:smooth val="0"/>
          <c:extLst>
            <c:ext xmlns:c16="http://schemas.microsoft.com/office/drawing/2014/chart" uri="{C3380CC4-5D6E-409C-BE32-E72D297353CC}">
              <c16:uniqueId val="{00000002-7538-49D4-A5CB-97BE2C564BFF}"/>
            </c:ext>
          </c:extLst>
        </c:ser>
        <c:dLbls>
          <c:showLegendKey val="0"/>
          <c:showVal val="0"/>
          <c:showCatName val="0"/>
          <c:showSerName val="0"/>
          <c:showPercent val="0"/>
          <c:showBubbleSize val="0"/>
        </c:dLbls>
        <c:smooth val="0"/>
        <c:axId val="-181276656"/>
        <c:axId val="-181276112"/>
      </c:lineChart>
      <c:catAx>
        <c:axId val="-181276656"/>
        <c:scaling>
          <c:orientation val="minMax"/>
        </c:scaling>
        <c:delete val="0"/>
        <c:axPos val="b"/>
        <c:numFmt formatCode="General" sourceLinked="1"/>
        <c:majorTickMark val="out"/>
        <c:minorTickMark val="none"/>
        <c:tickLblPos val="nextTo"/>
        <c:crossAx val="-181276112"/>
        <c:crosses val="autoZero"/>
        <c:auto val="1"/>
        <c:lblAlgn val="ctr"/>
        <c:lblOffset val="100"/>
        <c:noMultiLvlLbl val="0"/>
      </c:catAx>
      <c:valAx>
        <c:axId val="-181276112"/>
        <c:scaling>
          <c:orientation val="minMax"/>
          <c:min val="0"/>
        </c:scaling>
        <c:delete val="0"/>
        <c:axPos val="l"/>
        <c:majorGridlines/>
        <c:numFmt formatCode="#,##0" sourceLinked="0"/>
        <c:majorTickMark val="out"/>
        <c:minorTickMark val="none"/>
        <c:tickLblPos val="nextTo"/>
        <c:crossAx val="-181276656"/>
        <c:crosses val="autoZero"/>
        <c:crossBetween val="between"/>
        <c:dispUnits>
          <c:builtInUnit val="millions"/>
          <c:dispUnitsLbl>
            <c:layout>
              <c:manualLayout>
                <c:xMode val="edge"/>
                <c:yMode val="edge"/>
                <c:x val="1.1498228983512984E-2"/>
                <c:y val="0.3489301613822296"/>
              </c:manualLayout>
            </c:layout>
            <c:tx>
              <c:rich>
                <a:bodyPr/>
                <a:lstStyle/>
                <a:p>
                  <a:pPr>
                    <a:defRPr/>
                  </a:pPr>
                  <a:r>
                    <a:rPr lang="en-US" dirty="0"/>
                    <a:t>$ Millions</a:t>
                  </a:r>
                </a:p>
              </c:rich>
            </c:tx>
          </c:dispUnitsLbl>
        </c:dispUnits>
      </c:valAx>
    </c:plotArea>
    <c:legend>
      <c:legendPos val="r"/>
      <c:layout>
        <c:manualLayout>
          <c:xMode val="edge"/>
          <c:yMode val="edge"/>
          <c:x val="5.9879921259842511E-2"/>
          <c:y val="0.87369935203412075"/>
          <c:w val="0.89178674540682412"/>
          <c:h val="0.1003953412073491"/>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627" cy="464981"/>
          </a:xfrm>
          <a:prstGeom prst="rect">
            <a:avLst/>
          </a:prstGeom>
          <a:noFill/>
          <a:ln w="9525">
            <a:noFill/>
            <a:miter lim="800000"/>
            <a:headEnd/>
            <a:tailEnd/>
          </a:ln>
        </p:spPr>
        <p:txBody>
          <a:bodyPr vert="horz" wrap="square" lIns="92091" tIns="46046" rIns="92091" bIns="46046" numCol="1" anchor="t" anchorCtr="0" compatLnSpc="1">
            <a:prstTxWarp prst="textNoShape">
              <a:avLst/>
            </a:prstTxWarp>
          </a:bodyPr>
          <a:lstStyle>
            <a:lvl1pPr defTabSz="914567">
              <a:defRPr sz="1300"/>
            </a:lvl1pPr>
          </a:lstStyle>
          <a:p>
            <a:pPr>
              <a:defRPr/>
            </a:pPr>
            <a:endParaRPr lang="en-US" dirty="0"/>
          </a:p>
        </p:txBody>
      </p:sp>
      <p:sp>
        <p:nvSpPr>
          <p:cNvPr id="3" name="Date Placeholder 2"/>
          <p:cNvSpPr>
            <a:spLocks noGrp="1"/>
          </p:cNvSpPr>
          <p:nvPr>
            <p:ph type="dt" sz="quarter" idx="1"/>
          </p:nvPr>
        </p:nvSpPr>
        <p:spPr bwMode="auto">
          <a:xfrm>
            <a:off x="3971172" y="0"/>
            <a:ext cx="3037627" cy="464981"/>
          </a:xfrm>
          <a:prstGeom prst="rect">
            <a:avLst/>
          </a:prstGeom>
          <a:noFill/>
          <a:ln w="9525">
            <a:noFill/>
            <a:miter lim="800000"/>
            <a:headEnd/>
            <a:tailEnd/>
          </a:ln>
        </p:spPr>
        <p:txBody>
          <a:bodyPr vert="horz" wrap="square" lIns="92091" tIns="46046" rIns="92091" bIns="46046" numCol="1" anchor="t" anchorCtr="0" compatLnSpc="1">
            <a:prstTxWarp prst="textNoShape">
              <a:avLst/>
            </a:prstTxWarp>
          </a:bodyPr>
          <a:lstStyle>
            <a:lvl1pPr algn="r" defTabSz="914567">
              <a:defRPr sz="1300"/>
            </a:lvl1pPr>
          </a:lstStyle>
          <a:p>
            <a:pPr>
              <a:defRPr/>
            </a:pPr>
            <a:fld id="{0FFAEA9D-F7F9-4A1F-88EC-3BF758D48ABD}" type="datetimeFigureOut">
              <a:rPr lang="en-US"/>
              <a:pPr>
                <a:defRPr/>
              </a:pPr>
              <a:t>5/27/2020</a:t>
            </a:fld>
            <a:endParaRPr lang="en-US" dirty="0"/>
          </a:p>
        </p:txBody>
      </p:sp>
      <p:sp>
        <p:nvSpPr>
          <p:cNvPr id="4" name="Footer Placeholder 3"/>
          <p:cNvSpPr>
            <a:spLocks noGrp="1"/>
          </p:cNvSpPr>
          <p:nvPr>
            <p:ph type="ftr" sz="quarter" idx="2"/>
          </p:nvPr>
        </p:nvSpPr>
        <p:spPr bwMode="auto">
          <a:xfrm>
            <a:off x="0" y="8829822"/>
            <a:ext cx="3037627" cy="464981"/>
          </a:xfrm>
          <a:prstGeom prst="rect">
            <a:avLst/>
          </a:prstGeom>
          <a:noFill/>
          <a:ln w="9525">
            <a:noFill/>
            <a:miter lim="800000"/>
            <a:headEnd/>
            <a:tailEnd/>
          </a:ln>
        </p:spPr>
        <p:txBody>
          <a:bodyPr vert="horz" wrap="square" lIns="92091" tIns="46046" rIns="92091" bIns="46046" numCol="1" anchor="b" anchorCtr="0" compatLnSpc="1">
            <a:prstTxWarp prst="textNoShape">
              <a:avLst/>
            </a:prstTxWarp>
          </a:bodyPr>
          <a:lstStyle>
            <a:lvl1pPr defTabSz="914567">
              <a:defRPr sz="1300"/>
            </a:lvl1pPr>
          </a:lstStyle>
          <a:p>
            <a:pPr>
              <a:defRPr/>
            </a:pPr>
            <a:endParaRPr lang="en-US" dirty="0"/>
          </a:p>
        </p:txBody>
      </p:sp>
      <p:sp>
        <p:nvSpPr>
          <p:cNvPr id="5" name="Slide Number Placeholder 4"/>
          <p:cNvSpPr>
            <a:spLocks noGrp="1"/>
          </p:cNvSpPr>
          <p:nvPr>
            <p:ph type="sldNum" sz="quarter" idx="3"/>
          </p:nvPr>
        </p:nvSpPr>
        <p:spPr bwMode="auto">
          <a:xfrm>
            <a:off x="3971172" y="8829822"/>
            <a:ext cx="3037627" cy="464981"/>
          </a:xfrm>
          <a:prstGeom prst="rect">
            <a:avLst/>
          </a:prstGeom>
          <a:noFill/>
          <a:ln w="9525">
            <a:noFill/>
            <a:miter lim="800000"/>
            <a:headEnd/>
            <a:tailEnd/>
          </a:ln>
        </p:spPr>
        <p:txBody>
          <a:bodyPr vert="horz" wrap="square" lIns="92091" tIns="46046" rIns="92091" bIns="46046" numCol="1" anchor="b" anchorCtr="0" compatLnSpc="1">
            <a:prstTxWarp prst="textNoShape">
              <a:avLst/>
            </a:prstTxWarp>
          </a:bodyPr>
          <a:lstStyle>
            <a:lvl1pPr algn="r" defTabSz="914567">
              <a:defRPr sz="1300"/>
            </a:lvl1pPr>
          </a:lstStyle>
          <a:p>
            <a:pPr>
              <a:defRPr/>
            </a:pPr>
            <a:fld id="{4602E162-F9E1-468A-87B7-FB1656D51586}" type="slidenum">
              <a:rPr lang="en-US"/>
              <a:pPr>
                <a:defRPr/>
              </a:pPr>
              <a:t>‹#›</a:t>
            </a:fld>
            <a:endParaRPr lang="en-US" dirty="0"/>
          </a:p>
        </p:txBody>
      </p:sp>
    </p:spTree>
    <p:extLst>
      <p:ext uri="{BB962C8B-B14F-4D97-AF65-F5344CB8AC3E}">
        <p14:creationId xmlns:p14="http://schemas.microsoft.com/office/powerpoint/2010/main" val="269867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627" cy="464981"/>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defTabSz="914567">
              <a:defRPr sz="1300"/>
            </a:lvl1pPr>
          </a:lstStyle>
          <a:p>
            <a:pPr>
              <a:defRPr/>
            </a:pPr>
            <a:endParaRPr lang="en-US" dirty="0"/>
          </a:p>
        </p:txBody>
      </p:sp>
      <p:sp>
        <p:nvSpPr>
          <p:cNvPr id="8195" name="Rectangle 3"/>
          <p:cNvSpPr>
            <a:spLocks noGrp="1" noChangeArrowheads="1"/>
          </p:cNvSpPr>
          <p:nvPr>
            <p:ph type="dt" idx="1"/>
          </p:nvPr>
        </p:nvSpPr>
        <p:spPr bwMode="auto">
          <a:xfrm>
            <a:off x="3971172" y="0"/>
            <a:ext cx="3037627" cy="464981"/>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r" defTabSz="914567">
              <a:defRPr sz="1300"/>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365" y="4416514"/>
            <a:ext cx="5607680" cy="41832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822"/>
            <a:ext cx="3037627" cy="464981"/>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defTabSz="914567">
              <a:defRPr sz="1300"/>
            </a:lvl1pPr>
          </a:lstStyle>
          <a:p>
            <a:pPr>
              <a:defRPr/>
            </a:pPr>
            <a:endParaRPr lang="en-US" dirty="0"/>
          </a:p>
        </p:txBody>
      </p:sp>
      <p:sp>
        <p:nvSpPr>
          <p:cNvPr id="8199" name="Rectangle 7"/>
          <p:cNvSpPr>
            <a:spLocks noGrp="1" noChangeArrowheads="1"/>
          </p:cNvSpPr>
          <p:nvPr>
            <p:ph type="sldNum" sz="quarter" idx="5"/>
          </p:nvPr>
        </p:nvSpPr>
        <p:spPr bwMode="auto">
          <a:xfrm>
            <a:off x="3971172" y="8829822"/>
            <a:ext cx="3037627" cy="464981"/>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r" defTabSz="914567">
              <a:defRPr sz="1300"/>
            </a:lvl1pPr>
          </a:lstStyle>
          <a:p>
            <a:pPr>
              <a:defRPr/>
            </a:pPr>
            <a:fld id="{0C28E678-B8CD-4038-9C32-1A17BEC42DCF}" type="slidenum">
              <a:rPr lang="en-US"/>
              <a:pPr>
                <a:defRPr/>
              </a:pPr>
              <a:t>‹#›</a:t>
            </a:fld>
            <a:endParaRPr lang="en-US" dirty="0"/>
          </a:p>
        </p:txBody>
      </p:sp>
    </p:spTree>
    <p:extLst>
      <p:ext uri="{BB962C8B-B14F-4D97-AF65-F5344CB8AC3E}">
        <p14:creationId xmlns:p14="http://schemas.microsoft.com/office/powerpoint/2010/main" val="983441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CAF0CD-3B65-49A4-984A-F37FD3257E1B}" type="slidenum">
              <a:rPr lang="en-US" smtClean="0"/>
              <a:pPr>
                <a:defRPr/>
              </a:pPr>
              <a:t>1</a:t>
            </a:fld>
            <a:endParaRPr lang="en-US" dirty="0"/>
          </a:p>
        </p:txBody>
      </p:sp>
    </p:spTree>
    <p:extLst>
      <p:ext uri="{BB962C8B-B14F-4D97-AF65-F5344CB8AC3E}">
        <p14:creationId xmlns:p14="http://schemas.microsoft.com/office/powerpoint/2010/main" val="281585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2021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4346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797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8169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1488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133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5239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8802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85037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7970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a:p>
        </p:txBody>
      </p:sp>
      <p:sp>
        <p:nvSpPr>
          <p:cNvPr id="33796" name="Slide Number Placeholder 3"/>
          <p:cNvSpPr>
            <a:spLocks noGrp="1"/>
          </p:cNvSpPr>
          <p:nvPr>
            <p:ph type="sldNum" sz="quarter" idx="5"/>
          </p:nvPr>
        </p:nvSpPr>
        <p:spPr>
          <a:noFill/>
        </p:spPr>
        <p:txBody>
          <a:bodyPr/>
          <a:lstStyle/>
          <a:p>
            <a:fld id="{959433BD-B1DA-4F7D-9D15-F5F2BE429325}" type="slidenum">
              <a:rPr lang="en-US" smtClean="0"/>
              <a:pPr/>
              <a:t>2</a:t>
            </a:fld>
            <a:endParaRPr lang="en-US" dirty="0"/>
          </a:p>
        </p:txBody>
      </p:sp>
    </p:spTree>
    <p:extLst>
      <p:ext uri="{BB962C8B-B14F-4D97-AF65-F5344CB8AC3E}">
        <p14:creationId xmlns:p14="http://schemas.microsoft.com/office/powerpoint/2010/main" val="1137934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117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4166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3602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33131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940296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11234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08318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8089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70080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5597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16327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39191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89719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2475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83712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70216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6284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49424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67562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56889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4011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a:p>
        </p:txBody>
      </p:sp>
      <p:sp>
        <p:nvSpPr>
          <p:cNvPr id="33796" name="Slide Number Placeholder 3"/>
          <p:cNvSpPr>
            <a:spLocks noGrp="1"/>
          </p:cNvSpPr>
          <p:nvPr>
            <p:ph type="sldNum" sz="quarter" idx="5"/>
          </p:nvPr>
        </p:nvSpPr>
        <p:spPr>
          <a:noFill/>
        </p:spPr>
        <p:txBody>
          <a:bodyPr/>
          <a:lstStyle/>
          <a:p>
            <a:fld id="{959433BD-B1DA-4F7D-9D15-F5F2BE429325}" type="slidenum">
              <a:rPr lang="en-US" smtClean="0"/>
              <a:pPr/>
              <a:t>4</a:t>
            </a:fld>
            <a:endParaRPr lang="en-US" dirty="0"/>
          </a:p>
        </p:txBody>
      </p:sp>
    </p:spTree>
    <p:extLst>
      <p:ext uri="{BB962C8B-B14F-4D97-AF65-F5344CB8AC3E}">
        <p14:creationId xmlns:p14="http://schemas.microsoft.com/office/powerpoint/2010/main" val="54591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8830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7319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638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0454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12795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Blue"/>
          <p:cNvPicPr>
            <a:picLocks noChangeAspect="1" noChangeArrowheads="1"/>
          </p:cNvPicPr>
          <p:nvPr userDrawn="1"/>
        </p:nvPicPr>
        <p:blipFill>
          <a:blip r:embed="rId2" cstate="print"/>
          <a:srcRect t="51163"/>
          <a:stretch>
            <a:fillRect/>
          </a:stretch>
        </p:blipFill>
        <p:spPr bwMode="auto">
          <a:xfrm>
            <a:off x="0" y="0"/>
            <a:ext cx="3657600" cy="6858000"/>
          </a:xfrm>
          <a:prstGeom prst="rect">
            <a:avLst/>
          </a:prstGeom>
          <a:noFill/>
          <a:ln w="9525">
            <a:noFill/>
            <a:miter lim="800000"/>
            <a:headEnd/>
            <a:tailEnd/>
          </a:ln>
        </p:spPr>
      </p:pic>
      <p:sp>
        <p:nvSpPr>
          <p:cNvPr id="5" name="Rectangle 26"/>
          <p:cNvSpPr>
            <a:spLocks noChangeArrowheads="1"/>
          </p:cNvSpPr>
          <p:nvPr userDrawn="1"/>
        </p:nvSpPr>
        <p:spPr bwMode="auto">
          <a:xfrm>
            <a:off x="0" y="2362200"/>
            <a:ext cx="9144000" cy="1143000"/>
          </a:xfrm>
          <a:prstGeom prst="rect">
            <a:avLst/>
          </a:prstGeom>
          <a:solidFill>
            <a:schemeClr val="bg2"/>
          </a:solidFill>
          <a:ln w="9525">
            <a:noFill/>
            <a:miter lim="800000"/>
            <a:headEnd/>
            <a:tailEnd/>
          </a:ln>
          <a:effectLst/>
        </p:spPr>
        <p:txBody>
          <a:bodyPr wrap="none" anchor="ctr"/>
          <a:lstStyle/>
          <a:p>
            <a:pPr>
              <a:defRPr/>
            </a:pPr>
            <a:endParaRPr lang="en-US" dirty="0"/>
          </a:p>
        </p:txBody>
      </p:sp>
      <p:grpSp>
        <p:nvGrpSpPr>
          <p:cNvPr id="6" name="Group 7"/>
          <p:cNvGrpSpPr>
            <a:grpSpLocks/>
          </p:cNvGrpSpPr>
          <p:nvPr userDrawn="1"/>
        </p:nvGrpSpPr>
        <p:grpSpPr bwMode="auto">
          <a:xfrm>
            <a:off x="3276600" y="68263"/>
            <a:ext cx="7772400" cy="1714500"/>
            <a:chOff x="0" y="0"/>
            <a:chExt cx="12240" cy="2700"/>
          </a:xfrm>
        </p:grpSpPr>
        <p:pic>
          <p:nvPicPr>
            <p:cNvPr id="7" name="Picture 8" descr="logoCM"/>
            <p:cNvPicPr>
              <a:picLocks noChangeAspect="1" noChangeArrowheads="1"/>
            </p:cNvPicPr>
            <p:nvPr/>
          </p:nvPicPr>
          <p:blipFill>
            <a:blip r:embed="rId3" cstate="print"/>
            <a:srcRect/>
            <a:stretch>
              <a:fillRect/>
            </a:stretch>
          </p:blipFill>
          <p:spPr bwMode="auto">
            <a:xfrm>
              <a:off x="5220" y="0"/>
              <a:ext cx="1710" cy="1496"/>
            </a:xfrm>
            <a:prstGeom prst="rect">
              <a:avLst/>
            </a:prstGeom>
            <a:noFill/>
            <a:ln w="9525" algn="in">
              <a:noFill/>
              <a:miter lim="800000"/>
              <a:headEnd/>
              <a:tailEnd/>
            </a:ln>
          </p:spPr>
        </p:pic>
        <p:sp>
          <p:nvSpPr>
            <p:cNvPr id="8" name="Text Box 9"/>
            <p:cNvSpPr txBox="1">
              <a:spLocks noChangeArrowheads="1"/>
            </p:cNvSpPr>
            <p:nvPr/>
          </p:nvSpPr>
          <p:spPr bwMode="auto">
            <a:xfrm>
              <a:off x="0" y="1350"/>
              <a:ext cx="12240" cy="1350"/>
            </a:xfrm>
            <a:prstGeom prst="rect">
              <a:avLst/>
            </a:prstGeom>
            <a:noFill/>
            <a:ln w="9525" algn="in">
              <a:noFill/>
              <a:miter lim="800000"/>
              <a:headEnd/>
              <a:tailEnd/>
            </a:ln>
            <a:effectLst/>
          </p:spPr>
          <p:txBody>
            <a:bodyPr lIns="36576" tIns="36576" rIns="36576" bIns="36576"/>
            <a:lstStyle/>
            <a:p>
              <a:pPr algn="ctr">
                <a:defRPr/>
              </a:pPr>
              <a:r>
                <a:rPr lang="en-US" sz="2400" dirty="0">
                  <a:solidFill>
                    <a:srgbClr val="2D338E"/>
                  </a:solidFill>
                </a:rPr>
                <a:t>Cavanaugh Macdonald </a:t>
              </a:r>
            </a:p>
            <a:p>
              <a:pPr algn="ctr">
                <a:defRPr/>
              </a:pPr>
              <a:r>
                <a:rPr lang="en-US" sz="1400" dirty="0">
                  <a:solidFill>
                    <a:srgbClr val="838281"/>
                  </a:solidFill>
                  <a:effectLst>
                    <a:outerShdw blurRad="38100" dist="38100" dir="2700000" algn="tl">
                      <a:srgbClr val="C0C0C0"/>
                    </a:outerShdw>
                  </a:effectLst>
                  <a:latin typeface="AvantGarde Bk BT" pitchFamily="34" charset="0"/>
                </a:rPr>
                <a:t>C O N S U L T I N G, L L C</a:t>
              </a:r>
            </a:p>
            <a:p>
              <a:pPr algn="ctr">
                <a:defRPr/>
              </a:pPr>
              <a:r>
                <a:rPr lang="en-US" sz="1100" i="1" dirty="0">
                  <a:solidFill>
                    <a:srgbClr val="838281"/>
                  </a:solidFill>
                </a:rPr>
                <a:t>The experience and dedication you deserve</a:t>
              </a:r>
            </a:p>
            <a:p>
              <a:pPr algn="ctr">
                <a:defRPr/>
              </a:pPr>
              <a:endParaRPr lang="en-US" sz="1100" i="1" dirty="0">
                <a:solidFill>
                  <a:srgbClr val="838281"/>
                </a:solidFill>
              </a:endParaRPr>
            </a:p>
            <a:p>
              <a:pPr algn="ctr">
                <a:defRPr/>
              </a:pPr>
              <a:endParaRPr lang="en-US" sz="1100" i="1" dirty="0">
                <a:solidFill>
                  <a:srgbClr val="838281"/>
                </a:solidFill>
              </a:endParaRPr>
            </a:p>
            <a:p>
              <a:pPr>
                <a:defRPr/>
              </a:pPr>
              <a:endParaRPr lang="en-US" dirty="0"/>
            </a:p>
          </p:txBody>
        </p:sp>
      </p:grpSp>
      <p:pic>
        <p:nvPicPr>
          <p:cNvPr id="9" name="Picture 20" descr="MPj04001290000[1]"/>
          <p:cNvPicPr>
            <a:picLocks noChangeAspect="1" noChangeArrowheads="1"/>
          </p:cNvPicPr>
          <p:nvPr userDrawn="1"/>
        </p:nvPicPr>
        <p:blipFill>
          <a:blip r:embed="rId4" cstate="print"/>
          <a:srcRect/>
          <a:stretch>
            <a:fillRect/>
          </a:stretch>
        </p:blipFill>
        <p:spPr bwMode="auto">
          <a:xfrm>
            <a:off x="76200" y="3657600"/>
            <a:ext cx="1565275" cy="2286000"/>
          </a:xfrm>
          <a:prstGeom prst="rect">
            <a:avLst/>
          </a:prstGeom>
          <a:noFill/>
          <a:ln w="9525">
            <a:solidFill>
              <a:srgbClr val="333333"/>
            </a:solidFill>
            <a:miter lim="800000"/>
            <a:headEnd/>
            <a:tailEnd/>
          </a:ln>
        </p:spPr>
      </p:pic>
      <p:pic>
        <p:nvPicPr>
          <p:cNvPr id="10" name="Picture 21" descr="MPj03960420000[1]"/>
          <p:cNvPicPr>
            <a:picLocks noChangeAspect="1" noChangeArrowheads="1"/>
          </p:cNvPicPr>
          <p:nvPr userDrawn="1"/>
        </p:nvPicPr>
        <p:blipFill>
          <a:blip r:embed="rId5" cstate="print"/>
          <a:srcRect l="45703"/>
          <a:stretch>
            <a:fillRect/>
          </a:stretch>
        </p:blipFill>
        <p:spPr bwMode="auto">
          <a:xfrm>
            <a:off x="1716088" y="3657600"/>
            <a:ext cx="1865312" cy="2286000"/>
          </a:xfrm>
          <a:prstGeom prst="rect">
            <a:avLst/>
          </a:prstGeom>
          <a:noFill/>
          <a:ln w="3175">
            <a:noFill/>
            <a:miter lim="800000"/>
            <a:headEnd/>
            <a:tailEnd/>
          </a:ln>
        </p:spPr>
      </p:pic>
      <p:pic>
        <p:nvPicPr>
          <p:cNvPr id="11" name="Picture 24" descr="MPj03168070000[1]"/>
          <p:cNvPicPr>
            <a:picLocks noChangeAspect="1" noChangeArrowheads="1"/>
          </p:cNvPicPr>
          <p:nvPr userDrawn="1"/>
        </p:nvPicPr>
        <p:blipFill>
          <a:blip r:embed="rId6" cstate="print"/>
          <a:srcRect t="21617"/>
          <a:stretch>
            <a:fillRect/>
          </a:stretch>
        </p:blipFill>
        <p:spPr bwMode="auto">
          <a:xfrm>
            <a:off x="471488" y="152400"/>
            <a:ext cx="2714625" cy="2066925"/>
          </a:xfrm>
          <a:prstGeom prst="rect">
            <a:avLst/>
          </a:prstGeom>
          <a:noFill/>
          <a:ln w="9525">
            <a:solidFill>
              <a:srgbClr val="333333"/>
            </a:solidFill>
            <a:miter lim="800000"/>
            <a:headEnd/>
            <a:tailEnd/>
          </a:ln>
        </p:spPr>
      </p:pic>
      <p:sp>
        <p:nvSpPr>
          <p:cNvPr id="4098" name="Rectangle 2"/>
          <p:cNvSpPr>
            <a:spLocks noGrp="1" noChangeArrowheads="1"/>
          </p:cNvSpPr>
          <p:nvPr>
            <p:ph type="ctrTitle"/>
          </p:nvPr>
        </p:nvSpPr>
        <p:spPr>
          <a:xfrm>
            <a:off x="1676400" y="2187575"/>
            <a:ext cx="7086600" cy="1470025"/>
          </a:xfrm>
        </p:spPr>
        <p:txBody>
          <a:bodyPr/>
          <a:lstStyle>
            <a:lvl1pPr algn="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962400" y="3886200"/>
            <a:ext cx="48006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37C439-6B18-4FDB-8601-65315D70266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1CE692E-BC1A-42F5-8F9E-B0DBF156C64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18859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5054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48B3FDF-53F2-4556-875B-ED1B751EFE3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F06165-9CBB-4EC6-8D2E-43640472A0B9}" type="datetimeFigureOut">
              <a:rPr lang="en-US"/>
              <a:pPr>
                <a:defRPr/>
              </a:pPr>
              <a:t>5/27/2020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B42B6C-C63E-446B-A005-EC9C67E43E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09A4EC-F5EB-4F20-8FDF-DA0EE068C31A}" type="datetimeFigureOut">
              <a:rPr lang="en-US"/>
              <a:pPr>
                <a:defRPr/>
              </a:pPr>
              <a:t>5/27/2020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C2F67C-178B-4F7A-B1D6-AF62CBC58F6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5265663-4932-4934-BC3F-331FC71E52DB}" type="datetimeFigureOut">
              <a:rPr lang="en-US"/>
              <a:pPr>
                <a:defRPr/>
              </a:pPr>
              <a:t>5/27/2020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B4B874-C1EF-403D-8217-1F20F3E4CAF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D3066B-465E-43A7-B1CA-E9A98F4D31C3}" type="datetimeFigureOut">
              <a:rPr lang="en-US"/>
              <a:pPr>
                <a:defRPr/>
              </a:pPr>
              <a:t>5/27/2020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6E2835-E076-4CD3-B04E-240F985C1ED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550F89-D2A6-41D8-9F0A-96A03A03E64A}" type="datetimeFigureOut">
              <a:rPr lang="en-US"/>
              <a:pPr>
                <a:defRPr/>
              </a:pPr>
              <a:t>5/27/2020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E86F3-D6D4-4A89-9F5A-AC155314AF9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D4046FD-1909-40BE-8BE6-E79B46665F62}" type="datetimeFigureOut">
              <a:rPr lang="en-US"/>
              <a:pPr>
                <a:defRPr/>
              </a:pPr>
              <a:t>5/27/2020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E6BBE2C-324E-460B-93CD-1BB1CBB1DF2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EF49A6-646D-44FC-8D78-1492E701F5B6}" type="datetimeFigureOut">
              <a:rPr lang="en-US"/>
              <a:pPr>
                <a:defRPr/>
              </a:pPr>
              <a:t>5/27/2020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CE7A46F-391B-486A-9156-AC959CBAB7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01D83E-19EB-4C2B-82F6-350B65A819F6}" type="slidenum">
              <a:rPr lang="en-US"/>
              <a:pPr>
                <a:defRPr/>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2EB7C8-1E27-44FA-A36F-AAC39152DA4B}" type="datetimeFigureOut">
              <a:rPr lang="en-US"/>
              <a:pPr>
                <a:defRPr/>
              </a:pPr>
              <a:t>5/27/2020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D1DB59-BF94-4216-B674-59754A86934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9EC7FF-B324-4973-8B69-3EDBBD9A2069}" type="datetimeFigureOut">
              <a:rPr lang="en-US"/>
              <a:pPr>
                <a:defRPr/>
              </a:pPr>
              <a:t>5/27/2020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46688-4295-41D6-B786-F43AD034515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7F2521-E15E-4CB6-B4AD-6D71F3AA46A6}" type="datetimeFigureOut">
              <a:rPr lang="en-US"/>
              <a:pPr>
                <a:defRPr/>
              </a:pPr>
              <a:t>5/27/2020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B29D26-5A4F-485D-B03F-CFDF221340A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A85B15-67B9-4053-9470-0EECB9A23A38}" type="datetimeFigureOut">
              <a:rPr lang="en-US"/>
              <a:pPr>
                <a:defRPr/>
              </a:pPr>
              <a:t>5/27/2020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AD0715-73C0-43C2-A6D9-0560E87F56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1FAF23EF-2553-4F83-BE2F-F04FCBDDFA5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751EA95-A457-4864-ACA5-46BA3878096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E408A31-4AD7-4617-8511-92C6DDD3716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405F280-349E-49E9-B82A-6324B9FF0E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ED2EECD-F803-46BA-886C-CD0C542826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529A06-53AC-46F6-9AAC-A50FF7FD99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360866-DA32-4EDC-B9A9-E462A71993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981200" y="0"/>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686800" y="64579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3157E65-C672-4CEF-9226-D671275D01C5}" type="slidenum">
              <a:rPr lang="en-US"/>
              <a:pPr>
                <a:defRPr/>
              </a:pPr>
              <a:t>‹#›</a:t>
            </a:fld>
            <a:endParaRPr lang="en-US" dirty="0"/>
          </a:p>
        </p:txBody>
      </p:sp>
      <p:pic>
        <p:nvPicPr>
          <p:cNvPr id="3077" name="Picture 13" descr="logoCM"/>
          <p:cNvPicPr>
            <a:picLocks noChangeAspect="1" noChangeArrowheads="1"/>
          </p:cNvPicPr>
          <p:nvPr userDrawn="1"/>
        </p:nvPicPr>
        <p:blipFill>
          <a:blip r:embed="rId14" cstate="print"/>
          <a:srcRect/>
          <a:stretch>
            <a:fillRect/>
          </a:stretch>
        </p:blipFill>
        <p:spPr bwMode="auto">
          <a:xfrm>
            <a:off x="8229600" y="0"/>
            <a:ext cx="919163" cy="801688"/>
          </a:xfrm>
          <a:prstGeom prst="rect">
            <a:avLst/>
          </a:prstGeom>
          <a:noFill/>
          <a:ln w="9525">
            <a:noFill/>
            <a:miter lim="800000"/>
            <a:headEnd/>
            <a:tailEnd/>
          </a:ln>
        </p:spPr>
      </p:pic>
      <p:sp>
        <p:nvSpPr>
          <p:cNvPr id="1038" name="Rectangle 14"/>
          <p:cNvSpPr>
            <a:spLocks noChangeArrowheads="1"/>
          </p:cNvSpPr>
          <p:nvPr userDrawn="1"/>
        </p:nvSpPr>
        <p:spPr bwMode="auto">
          <a:xfrm>
            <a:off x="0" y="1219200"/>
            <a:ext cx="1143000" cy="5638800"/>
          </a:xfrm>
          <a:prstGeom prst="rect">
            <a:avLst/>
          </a:prstGeom>
          <a:solidFill>
            <a:schemeClr val="accent2"/>
          </a:solidFill>
          <a:ln w="9525">
            <a:noFill/>
            <a:miter lim="800000"/>
            <a:headEnd/>
            <a:tailEnd/>
          </a:ln>
          <a:effectLst/>
        </p:spPr>
        <p:txBody>
          <a:bodyPr wrap="none" anchor="ctr"/>
          <a:lstStyle/>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sp>
        <p:nvSpPr>
          <p:cNvPr id="1041" name="Line 17"/>
          <p:cNvSpPr>
            <a:spLocks noChangeShapeType="1"/>
          </p:cNvSpPr>
          <p:nvPr userDrawn="1"/>
        </p:nvSpPr>
        <p:spPr bwMode="auto">
          <a:xfrm>
            <a:off x="1143000" y="1219200"/>
            <a:ext cx="0" cy="5638800"/>
          </a:xfrm>
          <a:prstGeom prst="line">
            <a:avLst/>
          </a:prstGeom>
          <a:noFill/>
          <a:ln w="38100">
            <a:solidFill>
              <a:schemeClr val="tx1"/>
            </a:solidFill>
            <a:round/>
            <a:headEnd/>
            <a:tailEnd/>
          </a:ln>
          <a:effectLst/>
        </p:spPr>
        <p:txBody>
          <a:bodyPr/>
          <a:lstStyle/>
          <a:p>
            <a:pPr>
              <a:defRPr/>
            </a:pPr>
            <a:endParaRPr lang="en-US" dirty="0"/>
          </a:p>
        </p:txBody>
      </p:sp>
      <p:sp>
        <p:nvSpPr>
          <p:cNvPr id="1040" name="Rectangle 16"/>
          <p:cNvSpPr>
            <a:spLocks noChangeArrowheads="1"/>
          </p:cNvSpPr>
          <p:nvPr userDrawn="1"/>
        </p:nvSpPr>
        <p:spPr bwMode="auto">
          <a:xfrm>
            <a:off x="0" y="1219200"/>
            <a:ext cx="9144000" cy="152400"/>
          </a:xfrm>
          <a:prstGeom prst="rect">
            <a:avLst/>
          </a:prstGeom>
          <a:solidFill>
            <a:schemeClr val="bg2"/>
          </a:solidFill>
          <a:ln w="9525">
            <a:noFill/>
            <a:miter lim="800000"/>
            <a:headEnd/>
            <a:tailEnd/>
          </a:ln>
          <a:effectLst/>
        </p:spPr>
        <p:txBody>
          <a:bodyPr wrap="none" anchor="ctr"/>
          <a:lstStyle/>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sp>
        <p:nvSpPr>
          <p:cNvPr id="1042" name="Line 18"/>
          <p:cNvSpPr>
            <a:spLocks noChangeShapeType="1"/>
          </p:cNvSpPr>
          <p:nvPr userDrawn="1"/>
        </p:nvSpPr>
        <p:spPr bwMode="auto">
          <a:xfrm>
            <a:off x="0" y="1219200"/>
            <a:ext cx="9144000" cy="0"/>
          </a:xfrm>
          <a:prstGeom prst="line">
            <a:avLst/>
          </a:prstGeom>
          <a:noFill/>
          <a:ln w="38100">
            <a:solidFill>
              <a:schemeClr val="tx1"/>
            </a:solidFill>
            <a:round/>
            <a:headEnd/>
            <a:tailEnd/>
          </a:ln>
          <a:effectLst/>
        </p:spPr>
        <p:txBody>
          <a:bodyPr/>
          <a:lstStyle/>
          <a:p>
            <a:pPr>
              <a:defRPr/>
            </a:pPr>
            <a:endParaRPr lang="en-US" dirty="0"/>
          </a:p>
        </p:txBody>
      </p:sp>
      <p:pic>
        <p:nvPicPr>
          <p:cNvPr id="11" name="Picture 1"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1" y="146104"/>
            <a:ext cx="1066800" cy="9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5" r:id="rId1"/>
    <p:sldLayoutId id="2147484424" r:id="rId2"/>
    <p:sldLayoutId id="2147484446"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4C6E90-A084-4182-A0B7-3BE84E491CE6}" type="datetimeFigureOut">
              <a:rPr lang="en-US"/>
              <a:pPr>
                <a:defRPr/>
              </a:pPr>
              <a:t>5/27/2020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DDE5B9A-5ABF-4A79-9791-560675FB67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A_Cover-Hor_v5 7-09.jpg"/>
          <p:cNvPicPr>
            <a:picLocks noChangeAspect="1" noChangeArrowheads="1"/>
          </p:cNvPicPr>
          <p:nvPr/>
        </p:nvPicPr>
        <p:blipFill>
          <a:blip r:embed="rId3" cstate="print"/>
          <a:srcRect/>
          <a:stretch>
            <a:fillRect/>
          </a:stretch>
        </p:blipFill>
        <p:spPr bwMode="auto">
          <a:xfrm>
            <a:off x="0" y="-1"/>
            <a:ext cx="9144000" cy="6929438"/>
          </a:xfrm>
          <a:prstGeom prst="rect">
            <a:avLst/>
          </a:prstGeom>
          <a:noFill/>
          <a:ln w="9525">
            <a:noFill/>
            <a:miter lim="800000"/>
            <a:headEnd/>
            <a:tailEnd/>
          </a:ln>
        </p:spPr>
      </p:pic>
      <p:sp>
        <p:nvSpPr>
          <p:cNvPr id="8" name="TextBox 7"/>
          <p:cNvSpPr txBox="1"/>
          <p:nvPr/>
        </p:nvSpPr>
        <p:spPr>
          <a:xfrm>
            <a:off x="876300" y="2702702"/>
            <a:ext cx="7391400" cy="2185214"/>
          </a:xfrm>
          <a:prstGeom prst="rect">
            <a:avLst/>
          </a:prstGeom>
          <a:solidFill>
            <a:schemeClr val="bg1"/>
          </a:solidFill>
        </p:spPr>
        <p:txBody>
          <a:bodyPr wrap="square" rtlCol="0">
            <a:spAutoFit/>
          </a:bodyPr>
          <a:lstStyle/>
          <a:p>
            <a:pPr algn="ctr"/>
            <a:r>
              <a:rPr lang="en-US" sz="2000" b="1" dirty="0"/>
              <a:t>Charlotte Firefighters Retirement System</a:t>
            </a:r>
          </a:p>
          <a:p>
            <a:pPr algn="ctr"/>
            <a:endParaRPr lang="en-US" sz="2000" b="1" dirty="0"/>
          </a:p>
          <a:p>
            <a:pPr algn="ctr"/>
            <a:r>
              <a:rPr lang="en-US" sz="2000" b="1" dirty="0"/>
              <a:t>Experience Study Results</a:t>
            </a:r>
          </a:p>
          <a:p>
            <a:pPr algn="ctr"/>
            <a:r>
              <a:rPr lang="en-US" sz="2000" b="1" dirty="0"/>
              <a:t>July 1, 2014 to June 30, 2019</a:t>
            </a:r>
          </a:p>
          <a:p>
            <a:pPr marL="2290763" algn="ctr"/>
            <a:endParaRPr lang="en-US" sz="2000" b="1" dirty="0"/>
          </a:p>
          <a:p>
            <a:pPr algn="ctr"/>
            <a:r>
              <a:rPr lang="en-US" b="1" dirty="0"/>
              <a:t>Presented May 28, 2020</a:t>
            </a:r>
          </a:p>
          <a:p>
            <a:pPr algn="ctr"/>
            <a:r>
              <a:rPr lang="en-US" b="1" dirty="0"/>
              <a:t>Todd B. Green ASA, FCA, MAAA</a:t>
            </a:r>
          </a:p>
        </p:txBody>
      </p:sp>
      <p:sp>
        <p:nvSpPr>
          <p:cNvPr id="10" name="TextBox 9"/>
          <p:cNvSpPr txBox="1"/>
          <p:nvPr/>
        </p:nvSpPr>
        <p:spPr>
          <a:xfrm>
            <a:off x="5562600" y="4876801"/>
            <a:ext cx="3326039" cy="523220"/>
          </a:xfrm>
          <a:prstGeom prst="rect">
            <a:avLst/>
          </a:prstGeom>
          <a:noFill/>
        </p:spPr>
        <p:txBody>
          <a:bodyPr wrap="square" rtlCol="0">
            <a:spAutoFit/>
          </a:bodyPr>
          <a:lstStyle/>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Experience yielded an actual/expected ratio of 28.9%. </a:t>
            </a:r>
          </a:p>
          <a:p>
            <a:r>
              <a:rPr lang="en-US" dirty="0"/>
              <a:t>An actual/expected ratio that is less than 100% indicates that the number of disability retirements over the experience period was less than anticipated.</a:t>
            </a:r>
          </a:p>
          <a:p>
            <a:r>
              <a:rPr lang="en-US" dirty="0"/>
              <a:t>As with most public safety retirement plans, the disability benefits provided from the System are enhanced so we prefer to maintain a significant degree of margin in the assumed disability rates.</a:t>
            </a:r>
          </a:p>
          <a:p>
            <a:r>
              <a:rPr lang="en-US" dirty="0"/>
              <a:t>Recommend no change in the assumed rates of disability retirements.</a:t>
            </a:r>
          </a:p>
          <a:p>
            <a:endParaRPr lang="en-US" dirty="0"/>
          </a:p>
          <a:p>
            <a:endParaRPr lang="en-US" dirty="0"/>
          </a:p>
        </p:txBody>
      </p:sp>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10</a:t>
            </a:fld>
            <a:endParaRPr lang="en-US" dirty="0"/>
          </a:p>
        </p:txBody>
      </p:sp>
      <p:sp>
        <p:nvSpPr>
          <p:cNvPr id="4" name="Title 3"/>
          <p:cNvSpPr>
            <a:spLocks noGrp="1"/>
          </p:cNvSpPr>
          <p:nvPr>
            <p:ph type="title"/>
          </p:nvPr>
        </p:nvSpPr>
        <p:spPr>
          <a:xfrm>
            <a:off x="1143000" y="0"/>
            <a:ext cx="6934200" cy="1143000"/>
          </a:xfrm>
        </p:spPr>
        <p:txBody>
          <a:bodyPr/>
          <a:lstStyle/>
          <a:p>
            <a:pPr algn="ctr"/>
            <a:r>
              <a:rPr lang="en-US" dirty="0"/>
              <a:t>Demographic Assumptions</a:t>
            </a:r>
            <a:br>
              <a:rPr lang="en-US" dirty="0"/>
            </a:br>
            <a:r>
              <a:rPr lang="en-US" dirty="0"/>
              <a:t>(Disability Retirements)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lvl="1">
              <a:buFont typeface="Wingdings" pitchFamily="2" charset="2"/>
              <a:buNone/>
            </a:pPr>
            <a:endParaRPr lang="en-US" dirty="0"/>
          </a:p>
          <a:p>
            <a:pPr lvl="1">
              <a:buFont typeface="Wingdings" pitchFamily="2" charset="2"/>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(Disability Retirements)</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77010137"/>
              </p:ext>
            </p:extLst>
          </p:nvPr>
        </p:nvGraphicFramePr>
        <p:xfrm>
          <a:off x="1295401" y="1524000"/>
          <a:ext cx="7543800" cy="4933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95400"/>
            <a:ext cx="7391400" cy="4525963"/>
          </a:xfrm>
        </p:spPr>
        <p:txBody>
          <a:bodyPr/>
          <a:lstStyle/>
          <a:p>
            <a:r>
              <a:rPr lang="en-US" dirty="0"/>
              <a:t>Retirement eligibility requirements</a:t>
            </a:r>
          </a:p>
          <a:p>
            <a:pPr lvl="1"/>
            <a:r>
              <a:rPr lang="en-US" dirty="0"/>
              <a:t>Unreduced </a:t>
            </a:r>
          </a:p>
          <a:p>
            <a:pPr lvl="2"/>
            <a:r>
              <a:rPr lang="en-US" dirty="0"/>
              <a:t>Age 50 and the completion of 25 years of service</a:t>
            </a:r>
          </a:p>
          <a:p>
            <a:pPr lvl="2"/>
            <a:r>
              <a:rPr lang="en-US" dirty="0"/>
              <a:t>Age 60 and the completion of 5 years of service</a:t>
            </a:r>
          </a:p>
          <a:p>
            <a:pPr lvl="2"/>
            <a:r>
              <a:rPr lang="en-US" dirty="0"/>
              <a:t>30 or more years of service</a:t>
            </a:r>
          </a:p>
          <a:p>
            <a:pPr lvl="1"/>
            <a:r>
              <a:rPr lang="en-US" dirty="0"/>
              <a:t>Reduced </a:t>
            </a:r>
          </a:p>
          <a:p>
            <a:pPr lvl="2"/>
            <a:r>
              <a:rPr lang="en-US" dirty="0"/>
              <a:t>25 or more years of service</a:t>
            </a:r>
          </a:p>
          <a:p>
            <a:r>
              <a:rPr lang="en-US" dirty="0"/>
              <a:t>Retirement experience was reviewed for five separate categories</a:t>
            </a:r>
          </a:p>
          <a:p>
            <a:pPr lvl="1"/>
            <a:r>
              <a:rPr lang="en-US" dirty="0"/>
              <a:t>25 or more years of service </a:t>
            </a:r>
          </a:p>
          <a:p>
            <a:pPr lvl="1"/>
            <a:r>
              <a:rPr lang="en-US" dirty="0"/>
              <a:t>Age 50 or older with 25 years of service</a:t>
            </a:r>
          </a:p>
          <a:p>
            <a:pPr lvl="1"/>
            <a:r>
              <a:rPr lang="en-US" dirty="0"/>
              <a:t>Age 50 or older with 26 to 29 years of service</a:t>
            </a:r>
          </a:p>
          <a:p>
            <a:pPr lvl="1"/>
            <a:r>
              <a:rPr lang="en-US" dirty="0"/>
              <a:t>30 or more years of service</a:t>
            </a:r>
          </a:p>
          <a:p>
            <a:pPr lvl="1"/>
            <a:r>
              <a:rPr lang="en-US" dirty="0"/>
              <a:t>Age 60 with 5 to 24 years of service</a:t>
            </a:r>
          </a:p>
        </p:txBody>
      </p:sp>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12</a:t>
            </a:fld>
            <a:endParaRPr lang="en-US" dirty="0"/>
          </a:p>
        </p:txBody>
      </p:sp>
      <p:sp>
        <p:nvSpPr>
          <p:cNvPr id="4" name="Title 3"/>
          <p:cNvSpPr>
            <a:spLocks noGrp="1"/>
          </p:cNvSpPr>
          <p:nvPr>
            <p:ph type="title"/>
          </p:nvPr>
        </p:nvSpPr>
        <p:spPr>
          <a:xfrm>
            <a:off x="1219200" y="0"/>
            <a:ext cx="6934200" cy="1143000"/>
          </a:xfrm>
        </p:spPr>
        <p:txBody>
          <a:bodyPr/>
          <a:lstStyle/>
          <a:p>
            <a:pPr algn="ctr"/>
            <a:r>
              <a:rPr lang="en-US" dirty="0"/>
              <a:t>Demographic Assumptions</a:t>
            </a:r>
            <a:br>
              <a:rPr lang="en-US" dirty="0"/>
            </a:br>
            <a:r>
              <a:rPr lang="en-US" dirty="0"/>
              <a:t>(Service Retirements)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00200"/>
            <a:ext cx="7772400" cy="4525963"/>
          </a:xfrm>
        </p:spPr>
        <p:txBody>
          <a:bodyPr/>
          <a:lstStyle/>
          <a:p>
            <a:r>
              <a:rPr lang="en-US" dirty="0"/>
              <a:t>Experiences yielded the following actual/expected ratios </a:t>
            </a:r>
          </a:p>
          <a:p>
            <a:pPr lvl="1"/>
            <a:r>
              <a:rPr lang="en-US" dirty="0"/>
              <a:t>25 or more years of service: 117.8%</a:t>
            </a:r>
          </a:p>
          <a:p>
            <a:pPr lvl="1"/>
            <a:r>
              <a:rPr lang="en-US" dirty="0"/>
              <a:t>Age 50 or older with 25 years of service: 104.7%</a:t>
            </a:r>
          </a:p>
          <a:p>
            <a:pPr lvl="1"/>
            <a:r>
              <a:rPr lang="en-US" dirty="0"/>
              <a:t>Age 50 or older with 26 to 29 years of service: 130.9%</a:t>
            </a:r>
          </a:p>
          <a:p>
            <a:pPr lvl="1"/>
            <a:r>
              <a:rPr lang="en-US" dirty="0"/>
              <a:t>30 or more years of service: 163.0%</a:t>
            </a:r>
          </a:p>
          <a:p>
            <a:pPr lvl="1"/>
            <a:r>
              <a:rPr lang="en-US" dirty="0"/>
              <a:t>Age 60 with 5 to 24 years of service: 274.4%</a:t>
            </a:r>
          </a:p>
          <a:p>
            <a:r>
              <a:rPr lang="en-US" dirty="0"/>
              <a:t>Actual/expected ratios that exceed 100% indicate that there were more retirements than expected during the experience period.</a:t>
            </a:r>
          </a:p>
          <a:p>
            <a:r>
              <a:rPr lang="en-US" dirty="0"/>
              <a:t>Recommend updating retirement rates to reflect recent experience.</a:t>
            </a:r>
          </a:p>
        </p:txBody>
      </p:sp>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13</a:t>
            </a:fld>
            <a:endParaRPr lang="en-US" dirty="0"/>
          </a:p>
        </p:txBody>
      </p:sp>
      <p:sp>
        <p:nvSpPr>
          <p:cNvPr id="4" name="Title 3"/>
          <p:cNvSpPr>
            <a:spLocks noGrp="1"/>
          </p:cNvSpPr>
          <p:nvPr>
            <p:ph type="title"/>
          </p:nvPr>
        </p:nvSpPr>
        <p:spPr>
          <a:xfrm>
            <a:off x="1219200" y="0"/>
            <a:ext cx="6934200" cy="1143000"/>
          </a:xfrm>
        </p:spPr>
        <p:txBody>
          <a:bodyPr/>
          <a:lstStyle/>
          <a:p>
            <a:pPr algn="ctr"/>
            <a:r>
              <a:rPr lang="en-US" dirty="0"/>
              <a:t>Demographic Assumptions</a:t>
            </a:r>
            <a:br>
              <a:rPr lang="en-US" dirty="0"/>
            </a:br>
            <a:r>
              <a:rPr lang="en-US" dirty="0"/>
              <a:t>(Service Retirements)</a:t>
            </a:r>
          </a:p>
        </p:txBody>
      </p:sp>
    </p:spTree>
    <p:extLst>
      <p:ext uri="{BB962C8B-B14F-4D97-AF65-F5344CB8AC3E}">
        <p14:creationId xmlns:p14="http://schemas.microsoft.com/office/powerpoint/2010/main" val="44837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00200"/>
            <a:ext cx="7772400" cy="4525963"/>
          </a:xfrm>
        </p:spPr>
        <p:txBody>
          <a:bodyPr/>
          <a:lstStyle/>
          <a:p>
            <a:r>
              <a:rPr lang="en-US" dirty="0"/>
              <a:t>Actual/expected ratios based on proposed assumptions:</a:t>
            </a:r>
          </a:p>
          <a:p>
            <a:pPr lvl="1"/>
            <a:r>
              <a:rPr lang="en-US" dirty="0"/>
              <a:t>25 or more years of service: 101.0%</a:t>
            </a:r>
          </a:p>
          <a:p>
            <a:pPr lvl="1"/>
            <a:r>
              <a:rPr lang="en-US" dirty="0"/>
              <a:t>Age 50 or older with 25 years of service: 94.9%</a:t>
            </a:r>
          </a:p>
          <a:p>
            <a:pPr lvl="1"/>
            <a:r>
              <a:rPr lang="en-US" dirty="0"/>
              <a:t>Age 50 or older with 26 to 29 years of service: 100.1%</a:t>
            </a:r>
          </a:p>
          <a:p>
            <a:pPr lvl="1"/>
            <a:r>
              <a:rPr lang="en-US" dirty="0"/>
              <a:t>30 or more years of service: 106.5%</a:t>
            </a:r>
          </a:p>
          <a:p>
            <a:pPr lvl="1"/>
            <a:r>
              <a:rPr lang="en-US" dirty="0"/>
              <a:t>Age 60 with 5 to 24 years of service: 94.2%</a:t>
            </a:r>
          </a:p>
        </p:txBody>
      </p:sp>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14</a:t>
            </a:fld>
            <a:endParaRPr lang="en-US" dirty="0"/>
          </a:p>
        </p:txBody>
      </p:sp>
      <p:sp>
        <p:nvSpPr>
          <p:cNvPr id="4" name="Title 3"/>
          <p:cNvSpPr>
            <a:spLocks noGrp="1"/>
          </p:cNvSpPr>
          <p:nvPr>
            <p:ph type="title"/>
          </p:nvPr>
        </p:nvSpPr>
        <p:spPr>
          <a:xfrm>
            <a:off x="1219200" y="0"/>
            <a:ext cx="6934200" cy="1143000"/>
          </a:xfrm>
        </p:spPr>
        <p:txBody>
          <a:bodyPr/>
          <a:lstStyle/>
          <a:p>
            <a:pPr algn="ctr"/>
            <a:r>
              <a:rPr lang="en-US" dirty="0"/>
              <a:t>Demographic Assumptions</a:t>
            </a:r>
            <a:br>
              <a:rPr lang="en-US" dirty="0"/>
            </a:br>
            <a:r>
              <a:rPr lang="en-US" dirty="0"/>
              <a:t>(Service Retirements)</a:t>
            </a:r>
          </a:p>
        </p:txBody>
      </p:sp>
    </p:spTree>
    <p:extLst>
      <p:ext uri="{BB962C8B-B14F-4D97-AF65-F5344CB8AC3E}">
        <p14:creationId xmlns:p14="http://schemas.microsoft.com/office/powerpoint/2010/main" val="232232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lvl="1">
              <a:buFont typeface="Wingdings" pitchFamily="2" charset="2"/>
              <a:buNone/>
            </a:pPr>
            <a:endParaRPr lang="en-US" dirty="0"/>
          </a:p>
          <a:p>
            <a:pPr lvl="1">
              <a:buFont typeface="Wingdings" pitchFamily="2" charset="2"/>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(Service Retirements)</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15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84336657"/>
              </p:ext>
            </p:extLst>
          </p:nvPr>
        </p:nvGraphicFramePr>
        <p:xfrm>
          <a:off x="1213923" y="1676400"/>
          <a:ext cx="7659221"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295400" y="1371600"/>
            <a:ext cx="7391400" cy="4525963"/>
          </a:xfrm>
        </p:spPr>
        <p:txBody>
          <a:bodyPr/>
          <a:lstStyle/>
          <a:p>
            <a:r>
              <a:rPr lang="en-US" sz="1800" dirty="0"/>
              <a:t>Experience yielded actual/expected ratios of 96% and 200% respectively for healthy male and female mortality experience</a:t>
            </a:r>
          </a:p>
          <a:p>
            <a:r>
              <a:rPr lang="en-US" sz="1800" dirty="0"/>
              <a:t>Experience yielded actual/expected ratios of 100% for disabled male retiree experience. There were no female disabled retirees during the experience period. </a:t>
            </a:r>
          </a:p>
          <a:p>
            <a:r>
              <a:rPr lang="en-US" sz="1800" dirty="0"/>
              <a:t>Over all the number of deaths was close to the number anticipated by the assumption. </a:t>
            </a:r>
          </a:p>
          <a:p>
            <a:r>
              <a:rPr lang="en-US" sz="1800" dirty="0"/>
              <a:t>In 2019, the Society of Actuaries published the Pub-2010 Public Retirement Plans Mortality Tables. The basis for these tables was a comprehensive review of mortality experience of public retirement plans in the United States.</a:t>
            </a:r>
          </a:p>
          <a:p>
            <a:pPr marL="457200" lvl="1" indent="0">
              <a:buNone/>
            </a:pPr>
            <a:endParaRPr lang="en-US" sz="1400" dirty="0"/>
          </a:p>
          <a:p>
            <a:pPr lvl="1"/>
            <a:endParaRPr lang="en-US" sz="1600" dirty="0"/>
          </a:p>
          <a:p>
            <a:pPr lvl="1">
              <a:buFont typeface="Wingdings" pitchFamily="2" charset="2"/>
              <a:buNone/>
            </a:pPr>
            <a:endParaRPr lang="en-US" dirty="0"/>
          </a:p>
          <a:p>
            <a:pPr lvl="1">
              <a:buFont typeface="Wingdings" pitchFamily="2" charset="2"/>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(Healthy Mortality)</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295400" y="1371600"/>
            <a:ext cx="7391400" cy="4525963"/>
          </a:xfrm>
        </p:spPr>
        <p:txBody>
          <a:bodyPr/>
          <a:lstStyle/>
          <a:p>
            <a:r>
              <a:rPr lang="en-US" sz="1800" dirty="0"/>
              <a:t>Recommend updating assumed mortality to the following:</a:t>
            </a:r>
          </a:p>
          <a:p>
            <a:pPr lvl="1"/>
            <a:r>
              <a:rPr lang="en-US" sz="1600" dirty="0"/>
              <a:t>Healthy Retiree: Below Median Pub-2010 Safety Headcount-Weighted Mortality adjusted by 87.5% for males, projected generationally with scale MP-2019 </a:t>
            </a:r>
          </a:p>
          <a:p>
            <a:pPr lvl="1"/>
            <a:r>
              <a:rPr lang="en-US" sz="1600" dirty="0"/>
              <a:t>Disabled Retiree: Pub-2010 Safety Disabled Retirees Headcount-Weighted Mortality, projected generationally with scale MP-2019</a:t>
            </a:r>
          </a:p>
          <a:p>
            <a:pPr lvl="1"/>
            <a:r>
              <a:rPr lang="en-US" sz="1600" dirty="0"/>
              <a:t>Pre-Retirement Mortality: Pub-2010 Safety Employees Headcount-Weighted Mortality, projected generationally with Scale MP-2019</a:t>
            </a:r>
          </a:p>
          <a:p>
            <a:pPr lvl="1"/>
            <a:r>
              <a:rPr lang="en-US" sz="1600" dirty="0"/>
              <a:t>Survivor of Members: Pub-2010 Safety Contingent Survivor Head-Count-Weighted Mortality, projected generationally with Scale MP-2019</a:t>
            </a:r>
          </a:p>
          <a:p>
            <a:pPr lvl="1"/>
            <a:endParaRPr lang="en-US" sz="1600" dirty="0"/>
          </a:p>
          <a:p>
            <a:pPr lvl="1"/>
            <a:endParaRPr lang="en-US" sz="1600" dirty="0"/>
          </a:p>
          <a:p>
            <a:pPr lvl="1">
              <a:buFont typeface="Wingdings" pitchFamily="2" charset="2"/>
              <a:buNone/>
            </a:pPr>
            <a:endParaRPr lang="en-US" sz="1600" dirty="0"/>
          </a:p>
          <a:p>
            <a:pPr lvl="1">
              <a:buFont typeface="Wingdings" pitchFamily="2" charset="2"/>
              <a:buNone/>
            </a:pPr>
            <a:endParaRPr lang="en-US" sz="1600"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(Healthy Mortality)</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17</a:t>
            </a:fld>
            <a:endParaRPr lang="en-US" dirty="0"/>
          </a:p>
        </p:txBody>
      </p:sp>
    </p:spTree>
    <p:extLst>
      <p:ext uri="{BB962C8B-B14F-4D97-AF65-F5344CB8AC3E}">
        <p14:creationId xmlns:p14="http://schemas.microsoft.com/office/powerpoint/2010/main" val="397427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143000" y="0"/>
            <a:ext cx="7086600" cy="1219200"/>
          </a:xfrm>
        </p:spPr>
        <p:txBody>
          <a:bodyPr/>
          <a:lstStyle/>
          <a:p>
            <a:pPr algn="ctr"/>
            <a:r>
              <a:rPr lang="en-US" dirty="0">
                <a:solidFill>
                  <a:schemeClr val="tx1"/>
                </a:solidFill>
              </a:rPr>
              <a:t>Demographic Assumptions</a:t>
            </a:r>
            <a:br>
              <a:rPr lang="en-US" dirty="0">
                <a:solidFill>
                  <a:schemeClr val="tx1"/>
                </a:solidFill>
              </a:rPr>
            </a:br>
            <a:r>
              <a:rPr lang="en-US" dirty="0">
                <a:solidFill>
                  <a:schemeClr val="tx1"/>
                </a:solidFill>
              </a:rPr>
              <a:t>(Healthy Mortality)</a:t>
            </a:r>
          </a:p>
        </p:txBody>
      </p:sp>
      <p:sp>
        <p:nvSpPr>
          <p:cNvPr id="40963" name="Slide Number Placeholder 3"/>
          <p:cNvSpPr>
            <a:spLocks noGrp="1"/>
          </p:cNvSpPr>
          <p:nvPr>
            <p:ph type="sldNum" sz="quarter" idx="10"/>
          </p:nvPr>
        </p:nvSpPr>
        <p:spPr>
          <a:noFill/>
        </p:spPr>
        <p:txBody>
          <a:bodyPr/>
          <a:lstStyle/>
          <a:p>
            <a:fld id="{E6D3337A-9EEA-45EA-90C1-CCECA3AD6EE4}" type="slidenum">
              <a:rPr lang="en-US" smtClean="0"/>
              <a:pPr/>
              <a:t>18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99293902"/>
              </p:ext>
            </p:extLst>
          </p:nvPr>
        </p:nvGraphicFramePr>
        <p:xfrm>
          <a:off x="1295400" y="1524000"/>
          <a:ext cx="7620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143000" y="0"/>
            <a:ext cx="7086600" cy="1219200"/>
          </a:xfrm>
        </p:spPr>
        <p:txBody>
          <a:bodyPr/>
          <a:lstStyle/>
          <a:p>
            <a:pPr algn="ctr"/>
            <a:r>
              <a:rPr lang="en-US" dirty="0">
                <a:solidFill>
                  <a:schemeClr val="tx1"/>
                </a:solidFill>
              </a:rPr>
              <a:t>Demographic Assumptions</a:t>
            </a:r>
            <a:br>
              <a:rPr lang="en-US" dirty="0">
                <a:solidFill>
                  <a:schemeClr val="tx1"/>
                </a:solidFill>
              </a:rPr>
            </a:br>
            <a:r>
              <a:rPr lang="en-US" dirty="0">
                <a:solidFill>
                  <a:schemeClr val="tx1"/>
                </a:solidFill>
              </a:rPr>
              <a:t>(Healthy Mortality)</a:t>
            </a:r>
          </a:p>
        </p:txBody>
      </p:sp>
      <p:sp>
        <p:nvSpPr>
          <p:cNvPr id="40963" name="Slide Number Placeholder 3"/>
          <p:cNvSpPr>
            <a:spLocks noGrp="1"/>
          </p:cNvSpPr>
          <p:nvPr>
            <p:ph type="sldNum" sz="quarter" idx="10"/>
          </p:nvPr>
        </p:nvSpPr>
        <p:spPr>
          <a:noFill/>
        </p:spPr>
        <p:txBody>
          <a:bodyPr/>
          <a:lstStyle/>
          <a:p>
            <a:fld id="{E6D3337A-9EEA-45EA-90C1-CCECA3AD6EE4}" type="slidenum">
              <a:rPr lang="en-US" smtClean="0"/>
              <a:pPr/>
              <a:t>19</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95519502"/>
              </p:ext>
            </p:extLst>
          </p:nvPr>
        </p:nvGraphicFramePr>
        <p:xfrm>
          <a:off x="1426866" y="1752600"/>
          <a:ext cx="7283380" cy="4356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56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0"/>
            <a:ext cx="6096000" cy="1143000"/>
          </a:xfrm>
        </p:spPr>
        <p:txBody>
          <a:bodyPr/>
          <a:lstStyle/>
          <a:p>
            <a:pPr algn="ctr"/>
            <a:r>
              <a:rPr lang="en-US" dirty="0"/>
              <a:t>Actuarial Assumptions</a:t>
            </a:r>
          </a:p>
        </p:txBody>
      </p:sp>
      <p:sp>
        <p:nvSpPr>
          <p:cNvPr id="17411" name="Content Placeholder 2"/>
          <p:cNvSpPr>
            <a:spLocks noGrp="1"/>
          </p:cNvSpPr>
          <p:nvPr>
            <p:ph idx="1"/>
          </p:nvPr>
        </p:nvSpPr>
        <p:spPr>
          <a:xfrm>
            <a:off x="1295400" y="1600200"/>
            <a:ext cx="7391400" cy="5105400"/>
          </a:xfrm>
        </p:spPr>
        <p:txBody>
          <a:bodyPr/>
          <a:lstStyle/>
          <a:p>
            <a:r>
              <a:rPr lang="en-US" dirty="0"/>
              <a:t>Used to forecast future contingent events that impact the timing and amount of benefit payments</a:t>
            </a:r>
          </a:p>
          <a:p>
            <a:pPr>
              <a:spcAft>
                <a:spcPts val="0"/>
              </a:spcAft>
            </a:pPr>
            <a:r>
              <a:rPr lang="en-US" dirty="0"/>
              <a:t>Assumptions are long term estimates</a:t>
            </a:r>
          </a:p>
          <a:p>
            <a:pPr lvl="1">
              <a:spcAft>
                <a:spcPts val="0"/>
              </a:spcAft>
            </a:pPr>
            <a:r>
              <a:rPr lang="en-US" sz="2000" dirty="0">
                <a:cs typeface="Times New Roman" pitchFamily="18" charset="0"/>
              </a:rPr>
              <a:t>Experience emerges short term</a:t>
            </a:r>
          </a:p>
          <a:p>
            <a:pPr lvl="1"/>
            <a:r>
              <a:rPr lang="en-US" sz="2000" dirty="0">
                <a:cs typeface="Times New Roman" pitchFamily="18" charset="0"/>
              </a:rPr>
              <a:t>Year to year fluctuations expected</a:t>
            </a:r>
          </a:p>
          <a:p>
            <a:r>
              <a:rPr lang="en-US" dirty="0"/>
              <a:t>Should be “best guess” based on both:</a:t>
            </a:r>
          </a:p>
          <a:p>
            <a:pPr lvl="1"/>
            <a:r>
              <a:rPr lang="en-US" sz="2000" dirty="0"/>
              <a:t>Past history (actual experience)</a:t>
            </a:r>
          </a:p>
          <a:p>
            <a:pPr lvl="2"/>
            <a:r>
              <a:rPr lang="en-US" sz="1400" dirty="0"/>
              <a:t>Strong indicator for some assumptions like mortality</a:t>
            </a:r>
          </a:p>
          <a:p>
            <a:pPr lvl="2"/>
            <a:r>
              <a:rPr lang="en-US" sz="1400" dirty="0"/>
              <a:t>Less valuable for other assumptions</a:t>
            </a:r>
          </a:p>
          <a:p>
            <a:pPr lvl="1"/>
            <a:r>
              <a:rPr lang="en-US" sz="2000" dirty="0"/>
              <a:t>Future expectations</a:t>
            </a:r>
          </a:p>
          <a:p>
            <a:r>
              <a:rPr lang="en-US" dirty="0"/>
              <a:t>Should be explicit – each assumption is individually reasonable and best estimate</a:t>
            </a:r>
          </a:p>
          <a:p>
            <a:pPr>
              <a:buNone/>
            </a:pPr>
            <a:endParaRPr lang="en-US" sz="2000" dirty="0"/>
          </a:p>
        </p:txBody>
      </p:sp>
      <p:sp>
        <p:nvSpPr>
          <p:cNvPr id="17412" name="Slide Number Placeholder 3"/>
          <p:cNvSpPr>
            <a:spLocks noGrp="1"/>
          </p:cNvSpPr>
          <p:nvPr>
            <p:ph type="sldNum" sz="quarter" idx="10"/>
          </p:nvPr>
        </p:nvSpPr>
        <p:spPr>
          <a:noFill/>
        </p:spPr>
        <p:txBody>
          <a:bodyPr/>
          <a:lstStyle/>
          <a:p>
            <a:fld id="{77FB0756-A846-4019-9368-3ACD27B65A9D}" type="slidenum">
              <a:rPr lang="en-US" smtClean="0"/>
              <a:pPr/>
              <a:t>2</a:t>
            </a:fld>
            <a:endParaRPr lang="en-US" dirty="0"/>
          </a:p>
        </p:txBody>
      </p:sp>
    </p:spTree>
    <p:extLst>
      <p:ext uri="{BB962C8B-B14F-4D97-AF65-F5344CB8AC3E}">
        <p14:creationId xmlns:p14="http://schemas.microsoft.com/office/powerpoint/2010/main" val="232603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dirty="0"/>
              <a:t>The actual/expected ratio for salary increases during the exposure period was 101.2%</a:t>
            </a:r>
          </a:p>
          <a:p>
            <a:r>
              <a:rPr lang="en-US" dirty="0"/>
              <a:t>Overall, the current actual rates of salary increase were slightly greater than the assumed rates of increase averaged over the study period.</a:t>
            </a:r>
          </a:p>
          <a:p>
            <a:r>
              <a:rPr lang="en-US" dirty="0"/>
              <a:t>The salary assumption consists of two components:</a:t>
            </a:r>
          </a:p>
          <a:p>
            <a:pPr lvl="1"/>
            <a:r>
              <a:rPr lang="en-US" dirty="0"/>
              <a:t>Wage Inflation (3.75%)</a:t>
            </a:r>
          </a:p>
          <a:p>
            <a:pPr lvl="1"/>
            <a:r>
              <a:rPr lang="en-US" dirty="0"/>
              <a:t>Merit/Promotion which varies from year to year</a:t>
            </a:r>
          </a:p>
          <a:p>
            <a:r>
              <a:rPr lang="en-US" dirty="0"/>
              <a:t>We recommend no change to either component of the salary scale.</a:t>
            </a:r>
          </a:p>
          <a:p>
            <a:endParaRPr lang="en-US" dirty="0"/>
          </a:p>
          <a:p>
            <a:pPr lvl="1">
              <a:buFont typeface="Wingdings" pitchFamily="2" charset="2"/>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(Salary Increase Experience)</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1143000" y="0"/>
            <a:ext cx="7086600" cy="1219200"/>
          </a:xfrm>
        </p:spPr>
        <p:txBody>
          <a:bodyPr/>
          <a:lstStyle/>
          <a:p>
            <a:pPr algn="ctr"/>
            <a:r>
              <a:rPr lang="en-US" dirty="0">
                <a:solidFill>
                  <a:schemeClr val="tx1"/>
                </a:solidFill>
              </a:rPr>
              <a:t>Demographic Assumptions</a:t>
            </a:r>
            <a:br>
              <a:rPr lang="en-US" dirty="0">
                <a:solidFill>
                  <a:schemeClr val="tx1"/>
                </a:solidFill>
              </a:rPr>
            </a:br>
            <a:r>
              <a:rPr lang="en-US" dirty="0">
                <a:solidFill>
                  <a:schemeClr val="tx1"/>
                </a:solidFill>
              </a:rPr>
              <a:t>(Salary Increase Experience)</a:t>
            </a:r>
          </a:p>
        </p:txBody>
      </p:sp>
      <p:sp>
        <p:nvSpPr>
          <p:cNvPr id="24579" name="Slide Number Placeholder 3"/>
          <p:cNvSpPr>
            <a:spLocks noGrp="1"/>
          </p:cNvSpPr>
          <p:nvPr>
            <p:ph type="sldNum" sz="quarter" idx="10"/>
          </p:nvPr>
        </p:nvSpPr>
        <p:spPr>
          <a:noFill/>
        </p:spPr>
        <p:txBody>
          <a:bodyPr/>
          <a:lstStyle/>
          <a:p>
            <a:fld id="{10F53316-4201-4711-8552-AC392CDB6A16}" type="slidenum">
              <a:rPr lang="en-US" smtClean="0"/>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21627107"/>
              </p:ext>
            </p:extLst>
          </p:nvPr>
        </p:nvGraphicFramePr>
        <p:xfrm>
          <a:off x="1447801" y="1745596"/>
          <a:ext cx="7162800" cy="45790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sz="1700" dirty="0"/>
              <a:t>Assumptions reviewed</a:t>
            </a:r>
          </a:p>
          <a:p>
            <a:pPr lvl="1"/>
            <a:r>
              <a:rPr lang="en-US" sz="1700" dirty="0"/>
              <a:t>Price inflation</a:t>
            </a:r>
          </a:p>
          <a:p>
            <a:pPr lvl="1"/>
            <a:r>
              <a:rPr lang="en-US" sz="1700" dirty="0"/>
              <a:t>Investment return</a:t>
            </a:r>
          </a:p>
          <a:p>
            <a:pPr lvl="1"/>
            <a:r>
              <a:rPr lang="en-US" sz="1700" dirty="0"/>
              <a:t>Wage inflation</a:t>
            </a:r>
          </a:p>
          <a:p>
            <a:r>
              <a:rPr lang="en-US" sz="1700" dirty="0"/>
              <a:t>Actuarial Standard of Practice (ASOP) No. 27, </a:t>
            </a:r>
            <a:r>
              <a:rPr lang="en-US" sz="1700" i="1" dirty="0"/>
              <a:t>“Selection of Economic Assumptions for Measuring Pension Obligations”</a:t>
            </a:r>
            <a:r>
              <a:rPr lang="en-US" sz="1700" dirty="0"/>
              <a:t> provides guidance to actuaries in selecting economic assumptions for measuring obligations under defined benefit plans.</a:t>
            </a:r>
          </a:p>
          <a:p>
            <a:r>
              <a:rPr lang="en-US" sz="1700" dirty="0"/>
              <a:t>Recommendations</a:t>
            </a:r>
          </a:p>
          <a:p>
            <a:pPr>
              <a:buFont typeface="Wingdings" pitchFamily="2" charset="2"/>
              <a:buNone/>
            </a:pPr>
            <a:endParaRPr lang="en-US" sz="1800" dirty="0"/>
          </a:p>
        </p:txBody>
      </p:sp>
      <p:sp>
        <p:nvSpPr>
          <p:cNvPr id="11267" name="Title 2"/>
          <p:cNvSpPr>
            <a:spLocks noGrp="1"/>
          </p:cNvSpPr>
          <p:nvPr>
            <p:ph type="title"/>
          </p:nvPr>
        </p:nvSpPr>
        <p:spPr>
          <a:xfrm>
            <a:off x="1143000" y="0"/>
            <a:ext cx="7086600" cy="1219200"/>
          </a:xfrm>
        </p:spPr>
        <p:txBody>
          <a:bodyPr/>
          <a:lstStyle/>
          <a:p>
            <a:pPr algn="ctr"/>
            <a:r>
              <a:rPr lang="en-US" dirty="0"/>
              <a:t>Economic Assumptions</a:t>
            </a:r>
          </a:p>
        </p:txBody>
      </p:sp>
      <p:sp>
        <p:nvSpPr>
          <p:cNvPr id="11268" name="Slide Number Placeholder 3"/>
          <p:cNvSpPr>
            <a:spLocks noGrp="1"/>
          </p:cNvSpPr>
          <p:nvPr>
            <p:ph type="sldNum" sz="quarter" idx="10"/>
          </p:nvPr>
        </p:nvSpPr>
        <p:spPr>
          <a:noFill/>
        </p:spPr>
        <p:txBody>
          <a:bodyPr/>
          <a:lstStyle/>
          <a:p>
            <a:fld id="{565B8E9E-D5D0-48B2-8A42-3DECC2C00D6A}"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7719522"/>
              </p:ext>
            </p:extLst>
          </p:nvPr>
        </p:nvGraphicFramePr>
        <p:xfrm>
          <a:off x="2819400" y="4343400"/>
          <a:ext cx="4800600" cy="21945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247650">
                <a:tc>
                  <a:txBody>
                    <a:bodyPr/>
                    <a:lstStyle/>
                    <a:p>
                      <a:r>
                        <a:rPr lang="en-US" sz="1200" dirty="0"/>
                        <a:t>Item</a:t>
                      </a:r>
                    </a:p>
                  </a:txBody>
                  <a:tcPr>
                    <a:solidFill>
                      <a:srgbClr val="333399"/>
                    </a:solidFill>
                  </a:tcPr>
                </a:tc>
                <a:tc>
                  <a:txBody>
                    <a:bodyPr/>
                    <a:lstStyle/>
                    <a:p>
                      <a:pPr algn="ctr"/>
                      <a:r>
                        <a:rPr lang="en-US" sz="1200" dirty="0"/>
                        <a:t>Current</a:t>
                      </a:r>
                    </a:p>
                  </a:txBody>
                  <a:tcPr>
                    <a:solidFill>
                      <a:srgbClr val="333399"/>
                    </a:solidFill>
                  </a:tcPr>
                </a:tc>
                <a:tc>
                  <a:txBody>
                    <a:bodyPr/>
                    <a:lstStyle/>
                    <a:p>
                      <a:pPr algn="ctr"/>
                      <a:r>
                        <a:rPr lang="en-US" sz="1200" dirty="0"/>
                        <a:t>Proposed</a:t>
                      </a:r>
                    </a:p>
                  </a:txBody>
                  <a:tcPr>
                    <a:solidFill>
                      <a:srgbClr val="333399"/>
                    </a:solidFill>
                  </a:tcPr>
                </a:tc>
                <a:extLst>
                  <a:ext uri="{0D108BD9-81ED-4DB2-BD59-A6C34878D82A}">
                    <a16:rowId xmlns:a16="http://schemas.microsoft.com/office/drawing/2014/main" val="10000"/>
                  </a:ext>
                </a:extLst>
              </a:tr>
              <a:tr h="247650">
                <a:tc>
                  <a:txBody>
                    <a:bodyPr/>
                    <a:lstStyle/>
                    <a:p>
                      <a:r>
                        <a:rPr lang="en-US" sz="1200" dirty="0"/>
                        <a:t>Price Inflation</a:t>
                      </a:r>
                    </a:p>
                  </a:txBody>
                  <a:tcPr/>
                </a:tc>
                <a:tc>
                  <a:txBody>
                    <a:bodyPr/>
                    <a:lstStyle/>
                    <a:p>
                      <a:pPr algn="ctr"/>
                      <a:r>
                        <a:rPr lang="en-US" sz="1200" dirty="0"/>
                        <a:t>3.00%</a:t>
                      </a:r>
                    </a:p>
                  </a:txBody>
                  <a:tcPr/>
                </a:tc>
                <a:tc>
                  <a:txBody>
                    <a:bodyPr/>
                    <a:lstStyle/>
                    <a:p>
                      <a:pPr algn="ctr"/>
                      <a:r>
                        <a:rPr lang="en-US" sz="1200" dirty="0"/>
                        <a:t>2.50%</a:t>
                      </a:r>
                    </a:p>
                  </a:txBody>
                  <a:tcPr/>
                </a:tc>
                <a:extLst>
                  <a:ext uri="{0D108BD9-81ED-4DB2-BD59-A6C34878D82A}">
                    <a16:rowId xmlns:a16="http://schemas.microsoft.com/office/drawing/2014/main" val="10001"/>
                  </a:ext>
                </a:extLst>
              </a:tr>
              <a:tr h="247650">
                <a:tc>
                  <a:txBody>
                    <a:bodyPr/>
                    <a:lstStyle/>
                    <a:p>
                      <a:r>
                        <a:rPr lang="en-US" sz="1200" dirty="0"/>
                        <a:t>Real Rate of Return</a:t>
                      </a:r>
                    </a:p>
                  </a:txBody>
                  <a:tcPr/>
                </a:tc>
                <a:tc>
                  <a:txBody>
                    <a:bodyPr/>
                    <a:lstStyle/>
                    <a:p>
                      <a:pPr algn="ctr"/>
                      <a:r>
                        <a:rPr lang="en-US" sz="1200" u="sng" dirty="0"/>
                        <a:t>4.50%</a:t>
                      </a:r>
                    </a:p>
                  </a:txBody>
                  <a:tcPr/>
                </a:tc>
                <a:tc>
                  <a:txBody>
                    <a:bodyPr/>
                    <a:lstStyle/>
                    <a:p>
                      <a:pPr algn="ctr"/>
                      <a:r>
                        <a:rPr lang="en-US" sz="1200" u="sng" dirty="0"/>
                        <a:t>4.25%</a:t>
                      </a:r>
                    </a:p>
                  </a:txBody>
                  <a:tcPr/>
                </a:tc>
                <a:extLst>
                  <a:ext uri="{0D108BD9-81ED-4DB2-BD59-A6C34878D82A}">
                    <a16:rowId xmlns:a16="http://schemas.microsoft.com/office/drawing/2014/main" val="10002"/>
                  </a:ext>
                </a:extLst>
              </a:tr>
              <a:tr h="247650">
                <a:tc>
                  <a:txBody>
                    <a:bodyPr/>
                    <a:lstStyle/>
                    <a:p>
                      <a:r>
                        <a:rPr lang="en-US" sz="1200" dirty="0"/>
                        <a:t>Investment Return</a:t>
                      </a:r>
                    </a:p>
                  </a:txBody>
                  <a:tcPr/>
                </a:tc>
                <a:tc>
                  <a:txBody>
                    <a:bodyPr/>
                    <a:lstStyle/>
                    <a:p>
                      <a:pPr algn="ctr"/>
                      <a:r>
                        <a:rPr lang="en-US" sz="1200" dirty="0"/>
                        <a:t>7.50%</a:t>
                      </a:r>
                    </a:p>
                  </a:txBody>
                  <a:tcPr/>
                </a:tc>
                <a:tc>
                  <a:txBody>
                    <a:bodyPr/>
                    <a:lstStyle/>
                    <a:p>
                      <a:pPr algn="ctr"/>
                      <a:r>
                        <a:rPr lang="en-US" sz="1200" dirty="0"/>
                        <a:t>6.75%</a:t>
                      </a:r>
                    </a:p>
                  </a:txBody>
                  <a:tcPr/>
                </a:tc>
                <a:extLst>
                  <a:ext uri="{0D108BD9-81ED-4DB2-BD59-A6C34878D82A}">
                    <a16:rowId xmlns:a16="http://schemas.microsoft.com/office/drawing/2014/main" val="10003"/>
                  </a:ext>
                </a:extLst>
              </a:tr>
              <a:tr h="247650">
                <a:tc>
                  <a:txBody>
                    <a:bodyPr/>
                    <a:lstStyle/>
                    <a:p>
                      <a:endParaRPr lang="en-US" sz="1200" dirty="0"/>
                    </a:p>
                  </a:txBody>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10004"/>
                  </a:ext>
                </a:extLst>
              </a:tr>
              <a:tr h="247650">
                <a:tc>
                  <a:txBody>
                    <a:bodyPr/>
                    <a:lstStyle/>
                    <a:p>
                      <a:r>
                        <a:rPr lang="en-US" sz="1200" dirty="0"/>
                        <a:t>Price Inflation</a:t>
                      </a:r>
                    </a:p>
                  </a:txBody>
                  <a:tcPr/>
                </a:tc>
                <a:tc>
                  <a:txBody>
                    <a:bodyPr/>
                    <a:lstStyle/>
                    <a:p>
                      <a:pPr algn="ctr"/>
                      <a:r>
                        <a:rPr lang="en-US" sz="1200" dirty="0"/>
                        <a:t>3.00%</a:t>
                      </a:r>
                    </a:p>
                  </a:txBody>
                  <a:tcPr/>
                </a:tc>
                <a:tc>
                  <a:txBody>
                    <a:bodyPr/>
                    <a:lstStyle/>
                    <a:p>
                      <a:pPr algn="ctr"/>
                      <a:r>
                        <a:rPr lang="en-US" sz="1200" dirty="0"/>
                        <a:t>2.50%</a:t>
                      </a:r>
                    </a:p>
                  </a:txBody>
                  <a:tcPr/>
                </a:tc>
                <a:extLst>
                  <a:ext uri="{0D108BD9-81ED-4DB2-BD59-A6C34878D82A}">
                    <a16:rowId xmlns:a16="http://schemas.microsoft.com/office/drawing/2014/main" val="10005"/>
                  </a:ext>
                </a:extLst>
              </a:tr>
              <a:tr h="247650">
                <a:tc>
                  <a:txBody>
                    <a:bodyPr/>
                    <a:lstStyle/>
                    <a:p>
                      <a:r>
                        <a:rPr lang="en-US" sz="1200" dirty="0"/>
                        <a:t>Real Wage</a:t>
                      </a:r>
                      <a:r>
                        <a:rPr lang="en-US" sz="1200" baseline="0" dirty="0"/>
                        <a:t> Growth</a:t>
                      </a:r>
                      <a:endParaRPr lang="en-US" sz="1200" dirty="0"/>
                    </a:p>
                  </a:txBody>
                  <a:tcPr/>
                </a:tc>
                <a:tc>
                  <a:txBody>
                    <a:bodyPr/>
                    <a:lstStyle/>
                    <a:p>
                      <a:pPr algn="ctr"/>
                      <a:r>
                        <a:rPr lang="en-US" sz="1200" u="sng" dirty="0"/>
                        <a:t>0.75%</a:t>
                      </a:r>
                    </a:p>
                  </a:txBody>
                  <a:tcPr/>
                </a:tc>
                <a:tc>
                  <a:txBody>
                    <a:bodyPr/>
                    <a:lstStyle/>
                    <a:p>
                      <a:pPr algn="ctr"/>
                      <a:r>
                        <a:rPr lang="en-US" sz="1200" u="sng" dirty="0"/>
                        <a:t>1.25%</a:t>
                      </a:r>
                    </a:p>
                  </a:txBody>
                  <a:tcPr/>
                </a:tc>
                <a:extLst>
                  <a:ext uri="{0D108BD9-81ED-4DB2-BD59-A6C34878D82A}">
                    <a16:rowId xmlns:a16="http://schemas.microsoft.com/office/drawing/2014/main" val="10006"/>
                  </a:ext>
                </a:extLst>
              </a:tr>
              <a:tr h="247650">
                <a:tc>
                  <a:txBody>
                    <a:bodyPr/>
                    <a:lstStyle/>
                    <a:p>
                      <a:r>
                        <a:rPr lang="en-US" sz="1200" dirty="0"/>
                        <a:t>Wage Inflation</a:t>
                      </a:r>
                    </a:p>
                  </a:txBody>
                  <a:tcPr/>
                </a:tc>
                <a:tc>
                  <a:txBody>
                    <a:bodyPr/>
                    <a:lstStyle/>
                    <a:p>
                      <a:pPr algn="ctr"/>
                      <a:r>
                        <a:rPr lang="en-US" sz="1200" dirty="0"/>
                        <a:t>3.75%</a:t>
                      </a:r>
                    </a:p>
                  </a:txBody>
                  <a:tcPr/>
                </a:tc>
                <a:tc>
                  <a:txBody>
                    <a:bodyPr/>
                    <a:lstStyle/>
                    <a:p>
                      <a:pPr algn="ctr"/>
                      <a:r>
                        <a:rPr lang="en-US" sz="1200" dirty="0"/>
                        <a:t>3.75%</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dirty="0"/>
              <a:t>Current assumption: 3.00%</a:t>
            </a:r>
          </a:p>
          <a:p>
            <a:r>
              <a:rPr lang="en-US" dirty="0"/>
              <a:t>Historical data: Annual CPI (U) Increases</a:t>
            </a:r>
          </a:p>
          <a:p>
            <a:endParaRPr lang="en-US" dirty="0"/>
          </a:p>
          <a:p>
            <a:endParaRPr lang="en-US" dirty="0"/>
          </a:p>
          <a:p>
            <a:endParaRPr lang="en-US" dirty="0"/>
          </a:p>
          <a:p>
            <a:endParaRPr lang="en-US" dirty="0"/>
          </a:p>
          <a:p>
            <a:endParaRPr lang="en-US" dirty="0"/>
          </a:p>
          <a:p>
            <a:endParaRPr lang="en-US" dirty="0"/>
          </a:p>
          <a:p>
            <a:endParaRPr lang="en-US" dirty="0"/>
          </a:p>
          <a:p>
            <a:pPr>
              <a:buFont typeface="Wingdings" pitchFamily="2" charset="2"/>
              <a:buNone/>
            </a:pPr>
            <a:endParaRPr lang="en-US" dirty="0"/>
          </a:p>
        </p:txBody>
      </p:sp>
      <p:sp>
        <p:nvSpPr>
          <p:cNvPr id="1229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Price Inflation</a:t>
            </a:r>
          </a:p>
        </p:txBody>
      </p:sp>
      <p:sp>
        <p:nvSpPr>
          <p:cNvPr id="12292" name="Slide Number Placeholder 3"/>
          <p:cNvSpPr>
            <a:spLocks noGrp="1"/>
          </p:cNvSpPr>
          <p:nvPr>
            <p:ph type="sldNum" sz="quarter" idx="10"/>
          </p:nvPr>
        </p:nvSpPr>
        <p:spPr>
          <a:noFill/>
        </p:spPr>
        <p:txBody>
          <a:bodyPr/>
          <a:lstStyle/>
          <a:p>
            <a:fld id="{CE9165BB-5727-472D-87CA-C7FACE5B7986}" type="slidenum">
              <a:rPr lang="en-US" smtClean="0"/>
              <a:pPr/>
              <a:t>23</a:t>
            </a:fld>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2666999"/>
            <a:ext cx="73914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dirty="0"/>
              <a:t>Historical data: Annual CPI (U) Increases</a:t>
            </a:r>
          </a:p>
          <a:p>
            <a:endParaRPr lang="en-US" dirty="0"/>
          </a:p>
          <a:p>
            <a:endParaRPr lang="en-US" dirty="0"/>
          </a:p>
          <a:p>
            <a:endParaRPr lang="en-US" dirty="0"/>
          </a:p>
          <a:p>
            <a:endParaRPr lang="en-US" dirty="0"/>
          </a:p>
          <a:p>
            <a:endParaRPr lang="en-US" dirty="0"/>
          </a:p>
          <a:p>
            <a:pPr>
              <a:buFont typeface="Wingdings" pitchFamily="2" charset="2"/>
              <a:buNone/>
            </a:pPr>
            <a:endParaRPr lang="en-US" dirty="0"/>
          </a:p>
        </p:txBody>
      </p:sp>
      <p:sp>
        <p:nvSpPr>
          <p:cNvPr id="1229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Price Inflation</a:t>
            </a:r>
          </a:p>
        </p:txBody>
      </p:sp>
      <p:sp>
        <p:nvSpPr>
          <p:cNvPr id="12292" name="Slide Number Placeholder 3"/>
          <p:cNvSpPr>
            <a:spLocks noGrp="1"/>
          </p:cNvSpPr>
          <p:nvPr>
            <p:ph type="sldNum" sz="quarter" idx="10"/>
          </p:nvPr>
        </p:nvSpPr>
        <p:spPr>
          <a:noFill/>
        </p:spPr>
        <p:txBody>
          <a:bodyPr/>
          <a:lstStyle/>
          <a:p>
            <a:fld id="{CE9165BB-5727-472D-87CA-C7FACE5B7986}" type="slidenum">
              <a:rPr lang="en-US" smtClean="0"/>
              <a:pPr/>
              <a:t>24</a:t>
            </a:fld>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80847752"/>
              </p:ext>
            </p:extLst>
          </p:nvPr>
        </p:nvGraphicFramePr>
        <p:xfrm>
          <a:off x="2590800" y="2178097"/>
          <a:ext cx="4495800" cy="4329066"/>
        </p:xfrm>
        <a:graphic>
          <a:graphicData uri="http://schemas.openxmlformats.org/drawingml/2006/table">
            <a:tbl>
              <a:tblPr firstRow="1" firstCol="1" bandRow="1"/>
              <a:tblGrid>
                <a:gridCol w="2523958">
                  <a:extLst>
                    <a:ext uri="{9D8B030D-6E8A-4147-A177-3AD203B41FA5}">
                      <a16:colId xmlns:a16="http://schemas.microsoft.com/office/drawing/2014/main" val="20000"/>
                    </a:ext>
                  </a:extLst>
                </a:gridCol>
                <a:gridCol w="1971842">
                  <a:extLst>
                    <a:ext uri="{9D8B030D-6E8A-4147-A177-3AD203B41FA5}">
                      <a16:colId xmlns:a16="http://schemas.microsoft.com/office/drawing/2014/main" val="20001"/>
                    </a:ext>
                  </a:extLst>
                </a:gridCol>
              </a:tblGrid>
              <a:tr h="548077">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Average Annual Rate of Inflation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extLst>
                  <a:ext uri="{0D108BD9-81ED-4DB2-BD59-A6C34878D82A}">
                    <a16:rowId xmlns:a16="http://schemas.microsoft.com/office/drawing/2014/main" val="10000"/>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2010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2000 – 2009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1990 – 1999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1980 – 1989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1970 – 1979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1960 – 1969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7982">
                <a:tc>
                  <a:txBody>
                    <a:bodyPr/>
                    <a:lstStyle/>
                    <a:p>
                      <a:pPr marL="0" marR="0" algn="ctr">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2000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2.19%</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1990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2.44%</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1980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1970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1"/>
                  </a:ext>
                </a:extLst>
              </a:tr>
              <a:tr h="313589">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1926 –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5771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dirty="0"/>
              <a:t>Bond Market Expectation of Inflation</a:t>
            </a:r>
          </a:p>
          <a:p>
            <a:endParaRPr lang="en-US" dirty="0"/>
          </a:p>
          <a:p>
            <a:endParaRPr lang="en-US" dirty="0"/>
          </a:p>
          <a:p>
            <a:endParaRPr lang="en-US" dirty="0"/>
          </a:p>
          <a:p>
            <a:endParaRPr lang="en-US" dirty="0"/>
          </a:p>
          <a:p>
            <a:endParaRPr lang="en-US" dirty="0"/>
          </a:p>
          <a:p>
            <a:endParaRPr lang="en-US" dirty="0"/>
          </a:p>
          <a:p>
            <a:r>
              <a:rPr lang="en-US" dirty="0"/>
              <a:t>“Survey of Professional Forecasters” published by the Philadelphia Federal Reserve Bank, the median annual inflation rate for the ten years beginning July 1, 2019 was 2.40%</a:t>
            </a:r>
          </a:p>
          <a:p>
            <a:endParaRPr lang="en-US" dirty="0"/>
          </a:p>
          <a:p>
            <a:endParaRPr lang="en-US" dirty="0"/>
          </a:p>
          <a:p>
            <a:endParaRPr lang="en-US" dirty="0"/>
          </a:p>
          <a:p>
            <a:endParaRPr lang="en-US" dirty="0"/>
          </a:p>
          <a:p>
            <a:endParaRPr lang="en-US" dirty="0"/>
          </a:p>
          <a:p>
            <a:pPr>
              <a:buFont typeface="Wingdings" pitchFamily="2" charset="2"/>
              <a:buNone/>
            </a:pPr>
            <a:endParaRPr lang="en-US" dirty="0"/>
          </a:p>
        </p:txBody>
      </p:sp>
      <p:sp>
        <p:nvSpPr>
          <p:cNvPr id="1229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Price Inflation</a:t>
            </a:r>
          </a:p>
        </p:txBody>
      </p:sp>
      <p:sp>
        <p:nvSpPr>
          <p:cNvPr id="12292" name="Slide Number Placeholder 3"/>
          <p:cNvSpPr>
            <a:spLocks noGrp="1"/>
          </p:cNvSpPr>
          <p:nvPr>
            <p:ph type="sldNum" sz="quarter" idx="10"/>
          </p:nvPr>
        </p:nvSpPr>
        <p:spPr>
          <a:noFill/>
        </p:spPr>
        <p:txBody>
          <a:bodyPr/>
          <a:lstStyle/>
          <a:p>
            <a:fld id="{CE9165BB-5727-472D-87CA-C7FACE5B7986}" type="slidenum">
              <a:rPr lang="en-US" smtClean="0"/>
              <a:pPr/>
              <a:t>25</a:t>
            </a:fld>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70290044"/>
              </p:ext>
            </p:extLst>
          </p:nvPr>
        </p:nvGraphicFramePr>
        <p:xfrm>
          <a:off x="1752600" y="2590800"/>
          <a:ext cx="6429502" cy="1577340"/>
        </p:xfrm>
        <a:graphic>
          <a:graphicData uri="http://schemas.openxmlformats.org/drawingml/2006/table">
            <a:tbl>
              <a:tblPr firstRow="1" firstCol="1" lastRow="1" lastCol="1" bandRow="1" bandCol="1"/>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857502">
                  <a:extLst>
                    <a:ext uri="{9D8B030D-6E8A-4147-A177-3AD203B41FA5}">
                      <a16:colId xmlns:a16="http://schemas.microsoft.com/office/drawing/2014/main" val="20003"/>
                    </a:ext>
                  </a:extLst>
                </a:gridCol>
              </a:tblGrid>
              <a:tr h="376555">
                <a:tc>
                  <a:txBody>
                    <a:bodyPr/>
                    <a:lstStyle/>
                    <a:p>
                      <a:pPr marL="0" marR="0" algn="ctr">
                        <a:lnSpc>
                          <a:spcPct val="115000"/>
                        </a:lnSpc>
                        <a:spcBef>
                          <a:spcPts val="0"/>
                        </a:spcBef>
                        <a:spcAft>
                          <a:spcPts val="1000"/>
                        </a:spcAft>
                        <a:tabLst>
                          <a:tab pos="2743200" algn="ctr"/>
                          <a:tab pos="5486400" algn="r"/>
                        </a:tabLs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Years to Maturity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0" algn="ctr">
                        <a:lnSpc>
                          <a:spcPct val="115000"/>
                        </a:lnSpc>
                        <a:spcBef>
                          <a:spcPts val="0"/>
                        </a:spcBef>
                        <a:spcAft>
                          <a:spcPts val="1000"/>
                        </a:spcAft>
                        <a:tabLst>
                          <a:tab pos="2743200" algn="ctr"/>
                          <a:tab pos="5486400" algn="r"/>
                        </a:tabLs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Bond Nominal Yield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0" algn="ctr">
                        <a:lnSpc>
                          <a:spcPct val="115000"/>
                        </a:lnSpc>
                        <a:spcBef>
                          <a:spcPts val="0"/>
                        </a:spcBef>
                        <a:spcAft>
                          <a:spcPts val="1000"/>
                        </a:spcAft>
                        <a:tabLst>
                          <a:tab pos="2743200" algn="ctr"/>
                          <a:tab pos="5486400" algn="r"/>
                        </a:tabLs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TIPS Nominal Yield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0" algn="ctr">
                        <a:lnSpc>
                          <a:spcPct val="115000"/>
                        </a:lnSpc>
                        <a:spcBef>
                          <a:spcPts val="0"/>
                        </a:spcBef>
                        <a:spcAft>
                          <a:spcPts val="1000"/>
                        </a:spcAft>
                        <a:tabLst>
                          <a:tab pos="2743200" algn="ctr"/>
                          <a:tab pos="5486400" algn="r"/>
                        </a:tabLs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Breakeven Rate of Inflation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extLst>
                  <a:ext uri="{0D108BD9-81ED-4DB2-BD59-A6C34878D82A}">
                    <a16:rowId xmlns:a16="http://schemas.microsoft.com/office/drawing/2014/main" val="10000"/>
                  </a:ext>
                </a:extLst>
              </a:tr>
              <a:tr h="228600">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28600">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8600">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2743200" algn="ctr"/>
                          <a:tab pos="5486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8568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endParaRPr lang="en-US" dirty="0"/>
          </a:p>
          <a:p>
            <a:r>
              <a:rPr lang="en-US" dirty="0"/>
              <a:t>In the 2019 OASDI Trustees Report, the Chief Actuary for Social Security bases the 75 year projection on an intermediate inflation assumption of 2.60% with a range from 2.0% to 3.2%</a:t>
            </a:r>
          </a:p>
          <a:p>
            <a:endParaRPr lang="en-US" dirty="0"/>
          </a:p>
          <a:p>
            <a:r>
              <a:rPr lang="en-US" i="1" dirty="0"/>
              <a:t>In the 2020 OASDI Trustees Report, the Chief Actuary for Social Security bases the 75 year projection on an intermediate inflation assumption of 2.40% with a range from 1.8% to 3.0%</a:t>
            </a:r>
          </a:p>
          <a:p>
            <a:pPr marL="0" indent="0">
              <a:buNone/>
            </a:pPr>
            <a:endParaRPr lang="en-US" dirty="0"/>
          </a:p>
          <a:p>
            <a:endParaRPr lang="en-US" dirty="0"/>
          </a:p>
          <a:p>
            <a:endParaRPr lang="en-US" dirty="0"/>
          </a:p>
          <a:p>
            <a:endParaRPr lang="en-US" dirty="0"/>
          </a:p>
          <a:p>
            <a:endParaRPr lang="en-US" dirty="0"/>
          </a:p>
          <a:p>
            <a:endParaRPr lang="en-US" dirty="0"/>
          </a:p>
          <a:p>
            <a:pPr>
              <a:buFont typeface="Wingdings" pitchFamily="2" charset="2"/>
              <a:buNone/>
            </a:pPr>
            <a:endParaRPr lang="en-US" dirty="0"/>
          </a:p>
        </p:txBody>
      </p:sp>
      <p:sp>
        <p:nvSpPr>
          <p:cNvPr id="1229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Price Inflation</a:t>
            </a:r>
          </a:p>
        </p:txBody>
      </p:sp>
      <p:sp>
        <p:nvSpPr>
          <p:cNvPr id="12292" name="Slide Number Placeholder 3"/>
          <p:cNvSpPr>
            <a:spLocks noGrp="1"/>
          </p:cNvSpPr>
          <p:nvPr>
            <p:ph type="sldNum" sz="quarter" idx="10"/>
          </p:nvPr>
        </p:nvSpPr>
        <p:spPr>
          <a:noFill/>
        </p:spPr>
        <p:txBody>
          <a:bodyPr/>
          <a:lstStyle/>
          <a:p>
            <a:fld id="{CE9165BB-5727-472D-87CA-C7FACE5B7986}" type="slidenum">
              <a:rPr lang="en-US" smtClean="0"/>
              <a:pPr/>
              <a:t>26</a:t>
            </a:fld>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0928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endParaRPr lang="en-US" dirty="0"/>
          </a:p>
          <a:p>
            <a:r>
              <a:rPr lang="en-US" dirty="0"/>
              <a:t>Recommendation:</a:t>
            </a:r>
          </a:p>
          <a:p>
            <a:pPr>
              <a:buFont typeface="Wingdings" pitchFamily="2" charset="2"/>
              <a:buNone/>
            </a:pPr>
            <a:endParaRPr lang="en-US" dirty="0"/>
          </a:p>
        </p:txBody>
      </p:sp>
      <p:sp>
        <p:nvSpPr>
          <p:cNvPr id="1229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Price Inflation</a:t>
            </a:r>
          </a:p>
        </p:txBody>
      </p:sp>
      <p:sp>
        <p:nvSpPr>
          <p:cNvPr id="12292" name="Slide Number Placeholder 3"/>
          <p:cNvSpPr>
            <a:spLocks noGrp="1"/>
          </p:cNvSpPr>
          <p:nvPr>
            <p:ph type="sldNum" sz="quarter" idx="10"/>
          </p:nvPr>
        </p:nvSpPr>
        <p:spPr>
          <a:noFill/>
        </p:spPr>
        <p:txBody>
          <a:bodyPr/>
          <a:lstStyle/>
          <a:p>
            <a:fld id="{CE9165BB-5727-472D-87CA-C7FACE5B7986}" type="slidenum">
              <a:rPr lang="en-US" smtClean="0"/>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48011535"/>
              </p:ext>
            </p:extLst>
          </p:nvPr>
        </p:nvGraphicFramePr>
        <p:xfrm>
          <a:off x="2133600" y="3124200"/>
          <a:ext cx="6096000" cy="105537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1790">
                <a:tc gridSpan="2">
                  <a:txBody>
                    <a:bodyPr/>
                    <a:lstStyle/>
                    <a:p>
                      <a:pPr algn="ctr"/>
                      <a:r>
                        <a:rPr lang="en-US" sz="1600" dirty="0"/>
                        <a:t>Price</a:t>
                      </a:r>
                      <a:r>
                        <a:rPr lang="en-US" sz="1600" baseline="0" dirty="0"/>
                        <a:t> Inflation Assumption</a:t>
                      </a:r>
                      <a:endParaRPr lang="en-US" sz="1600" dirty="0"/>
                    </a:p>
                  </a:txBody>
                  <a:tcPr>
                    <a:solidFill>
                      <a:srgbClr val="333399"/>
                    </a:solidFill>
                  </a:tcPr>
                </a:tc>
                <a:tc hMerge="1">
                  <a:txBody>
                    <a:bodyPr/>
                    <a:lstStyle/>
                    <a:p>
                      <a:endParaRPr lang="en-US" dirty="0"/>
                    </a:p>
                  </a:txBody>
                  <a:tcPr/>
                </a:tc>
                <a:extLst>
                  <a:ext uri="{0D108BD9-81ED-4DB2-BD59-A6C34878D82A}">
                    <a16:rowId xmlns:a16="http://schemas.microsoft.com/office/drawing/2014/main" val="10000"/>
                  </a:ext>
                </a:extLst>
              </a:tr>
              <a:tr h="351790">
                <a:tc>
                  <a:txBody>
                    <a:bodyPr/>
                    <a:lstStyle/>
                    <a:p>
                      <a:r>
                        <a:rPr lang="en-US" sz="1600" dirty="0"/>
                        <a:t>Current</a:t>
                      </a:r>
                    </a:p>
                  </a:txBody>
                  <a:tcPr/>
                </a:tc>
                <a:tc>
                  <a:txBody>
                    <a:bodyPr/>
                    <a:lstStyle/>
                    <a:p>
                      <a:pPr algn="ctr"/>
                      <a:r>
                        <a:rPr lang="en-US" sz="1600" dirty="0"/>
                        <a:t>3.00%</a:t>
                      </a:r>
                    </a:p>
                  </a:txBody>
                  <a:tcPr/>
                </a:tc>
                <a:extLst>
                  <a:ext uri="{0D108BD9-81ED-4DB2-BD59-A6C34878D82A}">
                    <a16:rowId xmlns:a16="http://schemas.microsoft.com/office/drawing/2014/main" val="10001"/>
                  </a:ext>
                </a:extLst>
              </a:tr>
              <a:tr h="351790">
                <a:tc>
                  <a:txBody>
                    <a:bodyPr/>
                    <a:lstStyle/>
                    <a:p>
                      <a:r>
                        <a:rPr lang="en-US" sz="1600" dirty="0"/>
                        <a:t>Recommended</a:t>
                      </a:r>
                    </a:p>
                  </a:txBody>
                  <a:tcPr/>
                </a:tc>
                <a:tc>
                  <a:txBody>
                    <a:bodyPr/>
                    <a:lstStyle/>
                    <a:p>
                      <a:pPr algn="ctr"/>
                      <a:r>
                        <a:rPr lang="en-US" sz="1600" dirty="0"/>
                        <a:t>2.50%</a:t>
                      </a:r>
                    </a:p>
                  </a:txBody>
                  <a:tcPr/>
                </a:tc>
                <a:extLst>
                  <a:ext uri="{0D108BD9-81ED-4DB2-BD59-A6C34878D82A}">
                    <a16:rowId xmlns:a16="http://schemas.microsoft.com/office/drawing/2014/main" val="10002"/>
                  </a:ext>
                </a:extLst>
              </a:tr>
            </a:tbl>
          </a:graphicData>
        </a:graphic>
      </p:graphicFrame>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73258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dirty="0"/>
              <a:t>Current Assumption</a:t>
            </a:r>
          </a:p>
          <a:p>
            <a:pPr lvl="1"/>
            <a:r>
              <a:rPr lang="en-US" sz="1800" dirty="0"/>
              <a:t>Price inflation			3.00%</a:t>
            </a:r>
          </a:p>
          <a:p>
            <a:pPr lvl="1"/>
            <a:r>
              <a:rPr lang="en-US" sz="1800" dirty="0"/>
              <a:t>Real rate of return			</a:t>
            </a:r>
            <a:r>
              <a:rPr lang="en-US" sz="1800" u="sng" dirty="0"/>
              <a:t>4.50%</a:t>
            </a:r>
          </a:p>
          <a:p>
            <a:pPr lvl="1"/>
            <a:r>
              <a:rPr lang="en-US" sz="1800" dirty="0"/>
              <a:t>Total return (net of investment)	7.50% </a:t>
            </a:r>
          </a:p>
          <a:p>
            <a:pPr lvl="1">
              <a:buFont typeface="Wingdings" pitchFamily="2" charset="2"/>
              <a:buNone/>
            </a:pPr>
            <a:r>
              <a:rPr lang="en-US" sz="1800" dirty="0"/>
              <a:t>	</a:t>
            </a:r>
          </a:p>
          <a:p>
            <a:pPr lvl="1">
              <a:buFont typeface="Wingdings" pitchFamily="2" charset="2"/>
              <a:buNone/>
            </a:pPr>
            <a:r>
              <a:rPr lang="en-US" sz="1800" dirty="0"/>
              <a:t>	</a:t>
            </a:r>
          </a:p>
        </p:txBody>
      </p:sp>
      <p:sp>
        <p:nvSpPr>
          <p:cNvPr id="13315" name="Title 2"/>
          <p:cNvSpPr>
            <a:spLocks noGrp="1"/>
          </p:cNvSpPr>
          <p:nvPr>
            <p:ph type="title"/>
          </p:nvPr>
        </p:nvSpPr>
        <p:spPr>
          <a:xfrm>
            <a:off x="1143000" y="0"/>
            <a:ext cx="7086600" cy="1219200"/>
          </a:xfrm>
        </p:spPr>
        <p:txBody>
          <a:bodyPr/>
          <a:lstStyle/>
          <a:p>
            <a:pPr algn="ctr"/>
            <a:r>
              <a:rPr lang="en-US" dirty="0"/>
              <a:t>Economic Assumptions</a:t>
            </a:r>
            <a:br>
              <a:rPr lang="en-US" dirty="0"/>
            </a:br>
            <a:r>
              <a:rPr lang="en-US" dirty="0"/>
              <a:t>Investment Return</a:t>
            </a:r>
          </a:p>
        </p:txBody>
      </p:sp>
      <p:sp>
        <p:nvSpPr>
          <p:cNvPr id="13316" name="Slide Number Placeholder 3"/>
          <p:cNvSpPr>
            <a:spLocks noGrp="1"/>
          </p:cNvSpPr>
          <p:nvPr>
            <p:ph type="sldNum" sz="quarter" idx="10"/>
          </p:nvPr>
        </p:nvSpPr>
        <p:spPr>
          <a:noFill/>
        </p:spPr>
        <p:txBody>
          <a:bodyPr/>
          <a:lstStyle/>
          <a:p>
            <a:fld id="{E848DB4B-7C07-45EC-BA1A-6FBC9CE26A58}"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Economic Assumptions</a:t>
            </a:r>
            <a:br>
              <a:rPr lang="en-US" dirty="0"/>
            </a:br>
            <a:r>
              <a:rPr lang="en-US" dirty="0"/>
              <a:t>Investment Return</a:t>
            </a:r>
          </a:p>
        </p:txBody>
      </p:sp>
      <p:sp>
        <p:nvSpPr>
          <p:cNvPr id="3" name="Slide Number Placeholder 2"/>
          <p:cNvSpPr>
            <a:spLocks noGrp="1"/>
          </p:cNvSpPr>
          <p:nvPr>
            <p:ph type="sldNum" sz="quarter" idx="10"/>
          </p:nvPr>
        </p:nvSpPr>
        <p:spPr/>
        <p:txBody>
          <a:bodyPr/>
          <a:lstStyle/>
          <a:p>
            <a:pPr>
              <a:defRPr/>
            </a:pPr>
            <a:fld id="{1FAF23EF-2553-4F83-BE2F-F04FCBDDFA5B}" type="slidenum">
              <a:rPr lang="en-US" smtClean="0"/>
              <a:pPr>
                <a:defRPr/>
              </a:pPr>
              <a:t>29</a:t>
            </a:fld>
            <a:endParaRPr lang="en-US" dirty="0"/>
          </a:p>
        </p:txBody>
      </p:sp>
      <p:pic>
        <p:nvPicPr>
          <p:cNvPr id="205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43852"/>
            <a:ext cx="5940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5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295400" y="1600200"/>
            <a:ext cx="7391400" cy="5105400"/>
          </a:xfrm>
        </p:spPr>
        <p:txBody>
          <a:bodyPr/>
          <a:lstStyle/>
          <a:p>
            <a:r>
              <a:rPr lang="en-US" dirty="0">
                <a:cs typeface="Times New Roman" pitchFamily="18" charset="0"/>
              </a:rPr>
              <a:t>No “correct” assumptions</a:t>
            </a:r>
          </a:p>
          <a:p>
            <a:pPr lvl="1"/>
            <a:r>
              <a:rPr lang="en-US" sz="2400" dirty="0">
                <a:cs typeface="Times New Roman" pitchFamily="18" charset="0"/>
              </a:rPr>
              <a:t>Blend of art and science</a:t>
            </a:r>
          </a:p>
          <a:p>
            <a:pPr lvl="1">
              <a:spcAft>
                <a:spcPct val="50000"/>
              </a:spcAft>
            </a:pPr>
            <a:r>
              <a:rPr lang="en-US" sz="2400" dirty="0">
                <a:cs typeface="Times New Roman" pitchFamily="18" charset="0"/>
              </a:rPr>
              <a:t>Range of acceptable assumptions</a:t>
            </a:r>
          </a:p>
          <a:p>
            <a:pPr>
              <a:spcAft>
                <a:spcPct val="50000"/>
              </a:spcAft>
            </a:pPr>
            <a:r>
              <a:rPr lang="en-US" dirty="0">
                <a:cs typeface="Times New Roman" pitchFamily="18" charset="0"/>
              </a:rPr>
              <a:t>More aggressive assumptions are more likely to generate actuarial losses in future years; more conservative are likely to generate actuarial gains</a:t>
            </a:r>
          </a:p>
          <a:p>
            <a:pPr>
              <a:spcAft>
                <a:spcPct val="50000"/>
              </a:spcAft>
            </a:pPr>
            <a:r>
              <a:rPr lang="en-US" dirty="0">
                <a:cs typeface="Times New Roman" pitchFamily="18" charset="0"/>
              </a:rPr>
              <a:t>Most powerful assumption is the investment return assumption (also called the discount rate)</a:t>
            </a:r>
          </a:p>
          <a:p>
            <a:pPr>
              <a:spcAft>
                <a:spcPct val="50000"/>
              </a:spcAft>
            </a:pPr>
            <a:r>
              <a:rPr lang="en-US" dirty="0">
                <a:cs typeface="Times New Roman" pitchFamily="18" charset="0"/>
              </a:rPr>
              <a:t>Ultimate responsibility for selection of assumptions generally lies with the Board of Trustees</a:t>
            </a:r>
          </a:p>
          <a:p>
            <a:pPr>
              <a:lnSpc>
                <a:spcPct val="90000"/>
              </a:lnSpc>
              <a:spcAft>
                <a:spcPct val="50000"/>
              </a:spcAft>
            </a:pPr>
            <a:endParaRPr lang="en-US"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buFont typeface="Wingdings" pitchFamily="2" charset="2"/>
              <a:buNone/>
            </a:pPr>
            <a:endParaRPr lang="en-US" sz="1800" dirty="0">
              <a:latin typeface="Times New Roman" pitchFamily="18" charset="0"/>
              <a:cs typeface="Times New Roman" pitchFamily="18" charset="0"/>
            </a:endParaRPr>
          </a:p>
        </p:txBody>
      </p:sp>
      <p:sp>
        <p:nvSpPr>
          <p:cNvPr id="11267" name="Title 2"/>
          <p:cNvSpPr>
            <a:spLocks noGrp="1"/>
          </p:cNvSpPr>
          <p:nvPr>
            <p:ph type="title"/>
          </p:nvPr>
        </p:nvSpPr>
        <p:spPr/>
        <p:txBody>
          <a:bodyPr/>
          <a:lstStyle/>
          <a:p>
            <a:pPr algn="ctr"/>
            <a:r>
              <a:rPr lang="en-US" sz="3200" dirty="0">
                <a:cs typeface="Times New Roman" pitchFamily="18" charset="0"/>
              </a:rPr>
              <a:t>Actuarial Assumptions</a:t>
            </a:r>
          </a:p>
        </p:txBody>
      </p:sp>
      <p:sp>
        <p:nvSpPr>
          <p:cNvPr id="5" name="Slide Number Placeholder 4"/>
          <p:cNvSpPr>
            <a:spLocks noGrp="1"/>
          </p:cNvSpPr>
          <p:nvPr>
            <p:ph type="sldNum" sz="quarter" idx="10"/>
          </p:nvPr>
        </p:nvSpPr>
        <p:spPr/>
        <p:txBody>
          <a:bodyPr/>
          <a:lstStyle/>
          <a:p>
            <a:pPr>
              <a:defRPr/>
            </a:pPr>
            <a:fld id="{9B01D83E-19EB-4C2B-82F6-350B65A819F6}" type="slidenum">
              <a:rPr lang="en-US" smtClean="0"/>
              <a:pPr>
                <a:defRPr/>
              </a:pPr>
              <a:t>3</a:t>
            </a:fld>
            <a:endParaRPr lang="en-US" dirty="0"/>
          </a:p>
        </p:txBody>
      </p:sp>
    </p:spTree>
    <p:extLst>
      <p:ext uri="{BB962C8B-B14F-4D97-AF65-F5344CB8AC3E}">
        <p14:creationId xmlns:p14="http://schemas.microsoft.com/office/powerpoint/2010/main" val="3349447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Economic Assumptions</a:t>
            </a:r>
            <a:br>
              <a:rPr lang="en-US" dirty="0"/>
            </a:br>
            <a:r>
              <a:rPr lang="en-US" dirty="0"/>
              <a:t>Investment Return</a:t>
            </a:r>
          </a:p>
        </p:txBody>
      </p:sp>
      <p:sp>
        <p:nvSpPr>
          <p:cNvPr id="3" name="Slide Number Placeholder 2"/>
          <p:cNvSpPr>
            <a:spLocks noGrp="1"/>
          </p:cNvSpPr>
          <p:nvPr>
            <p:ph type="sldNum" sz="quarter" idx="10"/>
          </p:nvPr>
        </p:nvSpPr>
        <p:spPr/>
        <p:txBody>
          <a:bodyPr/>
          <a:lstStyle/>
          <a:p>
            <a:pPr>
              <a:defRPr/>
            </a:pPr>
            <a:fld id="{1FAF23EF-2553-4F83-BE2F-F04FCBDDFA5B}" type="slidenum">
              <a:rPr lang="en-US" smtClean="0"/>
              <a:pPr>
                <a:defRPr/>
              </a:pPr>
              <a:t>30</a:t>
            </a:fld>
            <a:endParaRPr lang="en-US" dirty="0"/>
          </a:p>
        </p:txBody>
      </p:sp>
      <p:sp>
        <p:nvSpPr>
          <p:cNvPr id="4" name="TextBox 3"/>
          <p:cNvSpPr txBox="1"/>
          <p:nvPr/>
        </p:nvSpPr>
        <p:spPr>
          <a:xfrm>
            <a:off x="1447800" y="1828800"/>
            <a:ext cx="73914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2019 NCPERS Public Retirement Systems Study, published January 22, 2020</a:t>
            </a:r>
          </a:p>
          <a:p>
            <a:pPr marL="742950" lvl="1" indent="-285750">
              <a:buFont typeface="Wingdings" panose="05000000000000000000" pitchFamily="2" charset="2"/>
              <a:buChar char="Ø"/>
            </a:pPr>
            <a:r>
              <a:rPr lang="en-US" i="1" dirty="0"/>
              <a:t>“The average assumed rate of return on investments for responding funds is 7.24 percent, compared with 7.34% percent last year.”</a:t>
            </a:r>
          </a:p>
        </p:txBody>
      </p:sp>
      <p:pic>
        <p:nvPicPr>
          <p:cNvPr id="5" name="Picture 4"/>
          <p:cNvPicPr>
            <a:picLocks noChangeAspect="1"/>
          </p:cNvPicPr>
          <p:nvPr/>
        </p:nvPicPr>
        <p:blipFill>
          <a:blip r:embed="rId2"/>
          <a:stretch>
            <a:fillRect/>
          </a:stretch>
        </p:blipFill>
        <p:spPr>
          <a:xfrm>
            <a:off x="1771650" y="3342150"/>
            <a:ext cx="6743700" cy="2699614"/>
          </a:xfrm>
          <a:prstGeom prst="rect">
            <a:avLst/>
          </a:prstGeom>
        </p:spPr>
      </p:pic>
    </p:spTree>
    <p:extLst>
      <p:ext uri="{BB962C8B-B14F-4D97-AF65-F5344CB8AC3E}">
        <p14:creationId xmlns:p14="http://schemas.microsoft.com/office/powerpoint/2010/main" val="2815129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295400" y="1600201"/>
            <a:ext cx="7391400" cy="533400"/>
          </a:xfrm>
        </p:spPr>
        <p:txBody>
          <a:bodyPr/>
          <a:lstStyle/>
          <a:p>
            <a:r>
              <a:rPr lang="en-US" dirty="0"/>
              <a:t>Recent Experience</a:t>
            </a:r>
          </a:p>
        </p:txBody>
      </p:sp>
      <p:sp>
        <p:nvSpPr>
          <p:cNvPr id="13315" name="Title 2"/>
          <p:cNvSpPr>
            <a:spLocks noGrp="1"/>
          </p:cNvSpPr>
          <p:nvPr>
            <p:ph type="title"/>
          </p:nvPr>
        </p:nvSpPr>
        <p:spPr>
          <a:xfrm>
            <a:off x="1143000" y="0"/>
            <a:ext cx="7086600" cy="1219200"/>
          </a:xfrm>
        </p:spPr>
        <p:txBody>
          <a:bodyPr/>
          <a:lstStyle/>
          <a:p>
            <a:pPr algn="ctr"/>
            <a:r>
              <a:rPr lang="en-US" dirty="0"/>
              <a:t>Economic Assumptions</a:t>
            </a:r>
            <a:br>
              <a:rPr lang="en-US" dirty="0"/>
            </a:br>
            <a:r>
              <a:rPr lang="en-US" dirty="0"/>
              <a:t>Investment Return</a:t>
            </a:r>
          </a:p>
        </p:txBody>
      </p:sp>
      <p:sp>
        <p:nvSpPr>
          <p:cNvPr id="13316" name="Slide Number Placeholder 3"/>
          <p:cNvSpPr>
            <a:spLocks noGrp="1"/>
          </p:cNvSpPr>
          <p:nvPr>
            <p:ph type="sldNum" sz="quarter" idx="10"/>
          </p:nvPr>
        </p:nvSpPr>
        <p:spPr>
          <a:noFill/>
        </p:spPr>
        <p:txBody>
          <a:bodyPr/>
          <a:lstStyle/>
          <a:p>
            <a:fld id="{E848DB4B-7C07-45EC-BA1A-6FBC9CE26A58}" type="slidenum">
              <a:rPr lang="en-US" smtClean="0"/>
              <a:pPr/>
              <a:t>31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19156017"/>
              </p:ext>
            </p:extLst>
          </p:nvPr>
        </p:nvGraphicFramePr>
        <p:xfrm>
          <a:off x="1778708" y="2447141"/>
          <a:ext cx="6941343" cy="3154680"/>
        </p:xfrm>
        <a:graphic>
          <a:graphicData uri="http://schemas.openxmlformats.org/drawingml/2006/table">
            <a:tbl>
              <a:tblPr firstRow="1" firstCol="1" lastRow="1" lastCol="1" bandRow="1" bandCol="1"/>
              <a:tblGrid>
                <a:gridCol w="1036011">
                  <a:extLst>
                    <a:ext uri="{9D8B030D-6E8A-4147-A177-3AD203B41FA5}">
                      <a16:colId xmlns:a16="http://schemas.microsoft.com/office/drawing/2014/main" val="20000"/>
                    </a:ext>
                  </a:extLst>
                </a:gridCol>
                <a:gridCol w="1278468">
                  <a:extLst>
                    <a:ext uri="{9D8B030D-6E8A-4147-A177-3AD203B41FA5}">
                      <a16:colId xmlns:a16="http://schemas.microsoft.com/office/drawing/2014/main" val="20001"/>
                    </a:ext>
                  </a:extLst>
                </a:gridCol>
                <a:gridCol w="1033272">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033272">
                  <a:extLst>
                    <a:ext uri="{9D8B030D-6E8A-4147-A177-3AD203B41FA5}">
                      <a16:colId xmlns:a16="http://schemas.microsoft.com/office/drawing/2014/main" val="20004"/>
                    </a:ext>
                  </a:extLst>
                </a:gridCol>
                <a:gridCol w="1280160">
                  <a:extLst>
                    <a:ext uri="{9D8B030D-6E8A-4147-A177-3AD203B41FA5}">
                      <a16:colId xmlns:a16="http://schemas.microsoft.com/office/drawing/2014/main" val="20005"/>
                    </a:ext>
                  </a:extLst>
                </a:gridCol>
              </a:tblGrid>
              <a:tr h="308375">
                <a:tc gridSpan="6">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Nominal Total Rate of Return</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h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h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extLst>
                  <a:ext uri="{0D108BD9-81ED-4DB2-BD59-A6C34878D82A}">
                    <a16:rowId xmlns:a16="http://schemas.microsoft.com/office/drawing/2014/main" val="10000"/>
                  </a:ext>
                </a:extLst>
              </a:tr>
              <a:tr h="925126">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Year Ending 6/30</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Market Value</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Year Ending 6/30</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dirty="0">
                        <a:solidFill>
                          <a:srgbClr val="FFFFFF"/>
                        </a:solidFill>
                        <a:effectLst/>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solidFill>
                            <a:srgbClr val="FFFFFF"/>
                          </a:solidFill>
                          <a:effectLst/>
                          <a:latin typeface="+mj-lt"/>
                          <a:ea typeface="Calibri" panose="020F0502020204030204" pitchFamily="34" charset="0"/>
                          <a:cs typeface="Times New Roman" panose="02020603050405020304" pitchFamily="18" charset="0"/>
                        </a:rPr>
                        <a:t>Market Value</a:t>
                      </a:r>
                      <a:endParaRPr lang="en-US" sz="18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Year Ending 6/30</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dirty="0">
                        <a:solidFill>
                          <a:srgbClr val="FFFFFF"/>
                        </a:solidFill>
                        <a:effectLst/>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solidFill>
                            <a:srgbClr val="FFFFFF"/>
                          </a:solidFill>
                          <a:effectLst/>
                          <a:latin typeface="+mj-lt"/>
                          <a:ea typeface="Calibri" panose="020F0502020204030204" pitchFamily="34" charset="0"/>
                          <a:cs typeface="Times New Roman" panose="02020603050405020304" pitchFamily="18" charset="0"/>
                        </a:rPr>
                        <a:t>Market Value</a:t>
                      </a:r>
                      <a:endParaRPr lang="en-US" sz="18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extLst>
                  <a:ext uri="{0D108BD9-81ED-4DB2-BD59-A6C34878D82A}">
                    <a16:rowId xmlns:a16="http://schemas.microsoft.com/office/drawing/2014/main" val="10001"/>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2005</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10.04%</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2010</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10.52%</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2015</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4.34%</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2006</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10.36%</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2011</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25.67%</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2016</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0.47%</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2007</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18.26%</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2012</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0.66%</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2017</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12.31%</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2008</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(4.92%)</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2013</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14.43%</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2018</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9.16%</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2009</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(19.67%)</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2014</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18.22%</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2019</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4.21%</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Content Placeholder 1"/>
          <p:cNvSpPr txBox="1">
            <a:spLocks/>
          </p:cNvSpPr>
          <p:nvPr/>
        </p:nvSpPr>
        <p:spPr bwMode="auto">
          <a:xfrm>
            <a:off x="1321724" y="5276849"/>
            <a:ext cx="739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kern="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295400" y="1600201"/>
            <a:ext cx="7391400" cy="533400"/>
          </a:xfrm>
        </p:spPr>
        <p:txBody>
          <a:bodyPr/>
          <a:lstStyle/>
          <a:p>
            <a:r>
              <a:rPr lang="en-US" dirty="0"/>
              <a:t>Recent Experience</a:t>
            </a:r>
          </a:p>
          <a:p>
            <a:endParaRPr lang="en-US" dirty="0"/>
          </a:p>
          <a:p>
            <a:endParaRPr lang="en-US" dirty="0"/>
          </a:p>
          <a:p>
            <a:endParaRPr lang="en-US" dirty="0"/>
          </a:p>
          <a:p>
            <a:endParaRPr lang="en-US" dirty="0"/>
          </a:p>
          <a:p>
            <a:endParaRPr lang="en-US" dirty="0"/>
          </a:p>
          <a:p>
            <a:endParaRPr lang="en-US" dirty="0"/>
          </a:p>
          <a:p>
            <a:r>
              <a:rPr lang="en-US" dirty="0"/>
              <a:t>If return for the year ended 6/30/2020 is 0.00% the average return for the 2005 – 2020 period will be 6.62%</a:t>
            </a:r>
          </a:p>
        </p:txBody>
      </p:sp>
      <p:sp>
        <p:nvSpPr>
          <p:cNvPr id="13315" name="Title 2"/>
          <p:cNvSpPr>
            <a:spLocks noGrp="1"/>
          </p:cNvSpPr>
          <p:nvPr>
            <p:ph type="title"/>
          </p:nvPr>
        </p:nvSpPr>
        <p:spPr>
          <a:xfrm>
            <a:off x="1143000" y="0"/>
            <a:ext cx="7086600" cy="1219200"/>
          </a:xfrm>
        </p:spPr>
        <p:txBody>
          <a:bodyPr/>
          <a:lstStyle/>
          <a:p>
            <a:pPr algn="ctr"/>
            <a:r>
              <a:rPr lang="en-US" dirty="0"/>
              <a:t>Economic Assumptions</a:t>
            </a:r>
            <a:br>
              <a:rPr lang="en-US" dirty="0"/>
            </a:br>
            <a:r>
              <a:rPr lang="en-US" dirty="0"/>
              <a:t>Investment Return</a:t>
            </a:r>
          </a:p>
        </p:txBody>
      </p:sp>
      <p:sp>
        <p:nvSpPr>
          <p:cNvPr id="13316" name="Slide Number Placeholder 3"/>
          <p:cNvSpPr>
            <a:spLocks noGrp="1"/>
          </p:cNvSpPr>
          <p:nvPr>
            <p:ph type="sldNum" sz="quarter" idx="10"/>
          </p:nvPr>
        </p:nvSpPr>
        <p:spPr>
          <a:noFill/>
        </p:spPr>
        <p:txBody>
          <a:bodyPr/>
          <a:lstStyle/>
          <a:p>
            <a:fld id="{E848DB4B-7C07-45EC-BA1A-6FBC9CE26A58}" type="slidenum">
              <a:rPr lang="en-US" smtClean="0"/>
              <a:pPr/>
              <a:t>32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29463377"/>
              </p:ext>
            </p:extLst>
          </p:nvPr>
        </p:nvGraphicFramePr>
        <p:xfrm>
          <a:off x="2514600" y="2294968"/>
          <a:ext cx="5264943" cy="2186998"/>
        </p:xfrm>
        <a:graphic>
          <a:graphicData uri="http://schemas.openxmlformats.org/drawingml/2006/table">
            <a:tbl>
              <a:tblPr firstRow="1" firstCol="1" lastRow="1" lastCol="1" bandRow="1" bandCol="1"/>
              <a:tblGrid>
                <a:gridCol w="2356703">
                  <a:extLst>
                    <a:ext uri="{9D8B030D-6E8A-4147-A177-3AD203B41FA5}">
                      <a16:colId xmlns:a16="http://schemas.microsoft.com/office/drawing/2014/main" val="20000"/>
                    </a:ext>
                  </a:extLst>
                </a:gridCol>
                <a:gridCol w="2908240">
                  <a:extLst>
                    <a:ext uri="{9D8B030D-6E8A-4147-A177-3AD203B41FA5}">
                      <a16:colId xmlns:a16="http://schemas.microsoft.com/office/drawing/2014/main" val="20001"/>
                    </a:ext>
                  </a:extLst>
                </a:gridCol>
              </a:tblGrid>
              <a:tr h="925126">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Year Ending 6/30</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mj-lt"/>
                          <a:ea typeface="Calibri" panose="020F0502020204030204" pitchFamily="34" charset="0"/>
                          <a:cs typeface="Times New Roman" panose="02020603050405020304" pitchFamily="18" charset="0"/>
                        </a:rPr>
                        <a:t>Market Value</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extLst>
                  <a:ext uri="{0D108BD9-81ED-4DB2-BD59-A6C34878D82A}">
                    <a16:rowId xmlns:a16="http://schemas.microsoft.com/office/drawing/2014/main" val="10000"/>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2015 – 2019</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6.02%</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2010 – 2019</a:t>
                      </a: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9.74%</a:t>
                      </a:r>
                    </a:p>
                  </a:txBody>
                  <a:tcPr marL="52860" marR="5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8375">
                <a:tc>
                  <a:txBody>
                    <a:bodyPr/>
                    <a:lstStyle/>
                    <a:p>
                      <a:pPr marL="0" marR="0" algn="ctr">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2005</a:t>
                      </a:r>
                      <a:r>
                        <a:rPr lang="en-US" sz="1800" baseline="0" dirty="0">
                          <a:effectLst/>
                          <a:latin typeface="+mj-lt"/>
                          <a:ea typeface="Calibri" panose="020F0502020204030204" pitchFamily="34" charset="0"/>
                          <a:cs typeface="Times New Roman" panose="02020603050405020304" pitchFamily="18" charset="0"/>
                        </a:rPr>
                        <a:t> - 2019</a:t>
                      </a: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tabLst>
                          <a:tab pos="445770" algn="dec"/>
                        </a:tabLst>
                      </a:pPr>
                      <a:r>
                        <a:rPr lang="en-US" sz="1800" dirty="0">
                          <a:effectLst/>
                          <a:latin typeface="+mj-lt"/>
                          <a:ea typeface="Calibri" panose="020F0502020204030204" pitchFamily="34" charset="0"/>
                          <a:cs typeface="Times New Roman" panose="02020603050405020304" pitchFamily="18" charset="0"/>
                        </a:rPr>
                        <a:t>7.07%</a:t>
                      </a: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8375">
                <a:tc>
                  <a:txBody>
                    <a:bodyPr/>
                    <a:lstStyle/>
                    <a:p>
                      <a:pPr marL="0" marR="0" algn="ctr">
                        <a:lnSpc>
                          <a:spcPct val="115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dec"/>
                        </a:tabLst>
                      </a:pPr>
                      <a:endParaRPr lang="en-US" sz="1800" dirty="0">
                        <a:effectLst/>
                        <a:latin typeface="+mj-lt"/>
                        <a:ea typeface="Calibri" panose="020F0502020204030204" pitchFamily="34" charset="0"/>
                        <a:cs typeface="Times New Roman" panose="02020603050405020304" pitchFamily="18" charset="0"/>
                      </a:endParaRPr>
                    </a:p>
                  </a:txBody>
                  <a:tcPr marL="52860" marR="528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849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r>
              <a:rPr lang="en-US" dirty="0"/>
              <a:t>Stochastic projection expected range of real rates of return, net of expenses (Callan Associates, Inc.)</a:t>
            </a:r>
          </a:p>
          <a:p>
            <a:pPr>
              <a:buNone/>
            </a:pPr>
            <a:endParaRPr lang="en-US" dirty="0"/>
          </a:p>
          <a:p>
            <a:pPr>
              <a:buFont typeface="Wingdings" pitchFamily="2" charset="2"/>
              <a:buNone/>
            </a:pPr>
            <a:endParaRPr lang="en-US" dirty="0"/>
          </a:p>
          <a:p>
            <a:endParaRPr lang="en-US" dirty="0"/>
          </a:p>
          <a:p>
            <a:endParaRPr lang="en-US" dirty="0"/>
          </a:p>
          <a:p>
            <a:endParaRPr lang="en-US" dirty="0"/>
          </a:p>
          <a:p>
            <a:endParaRPr lang="en-US" dirty="0"/>
          </a:p>
          <a:p>
            <a:r>
              <a:rPr lang="en-US" dirty="0"/>
              <a:t>Based on current capital market assumptions and policy target asset allocation.</a:t>
            </a:r>
          </a:p>
          <a:p>
            <a:pPr>
              <a:buNone/>
            </a:pPr>
            <a:endParaRPr lang="en-US" dirty="0"/>
          </a:p>
          <a:p>
            <a:pPr>
              <a:buFont typeface="Wingdings" pitchFamily="2" charset="2"/>
              <a:buNone/>
            </a:pPr>
            <a:endParaRPr lang="en-US" dirty="0"/>
          </a:p>
        </p:txBody>
      </p:sp>
      <p:sp>
        <p:nvSpPr>
          <p:cNvPr id="14339"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Investment Return</a:t>
            </a:r>
          </a:p>
        </p:txBody>
      </p:sp>
      <p:sp>
        <p:nvSpPr>
          <p:cNvPr id="14340" name="Slide Number Placeholder 3"/>
          <p:cNvSpPr>
            <a:spLocks noGrp="1"/>
          </p:cNvSpPr>
          <p:nvPr>
            <p:ph type="sldNum" sz="quarter" idx="10"/>
          </p:nvPr>
        </p:nvSpPr>
        <p:spPr>
          <a:noFill/>
        </p:spPr>
        <p:txBody>
          <a:bodyPr/>
          <a:lstStyle/>
          <a:p>
            <a:fld id="{50FC47E3-E900-44F4-A736-F15E26C9E257}" type="slidenum">
              <a:rPr lang="en-US" smtClean="0"/>
              <a:pPr/>
              <a:t>33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96009777"/>
              </p:ext>
            </p:extLst>
          </p:nvPr>
        </p:nvGraphicFramePr>
        <p:xfrm>
          <a:off x="1514792" y="2514600"/>
          <a:ext cx="7362508" cy="2453640"/>
        </p:xfrm>
        <a:graphic>
          <a:graphicData uri="http://schemas.openxmlformats.org/drawingml/2006/table">
            <a:tbl>
              <a:tblPr firstRow="1" firstCol="1" bandRow="1"/>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3438">
                  <a:extLst>
                    <a:ext uri="{9D8B030D-6E8A-4147-A177-3AD203B41FA5}">
                      <a16:colId xmlns:a16="http://schemas.microsoft.com/office/drawing/2014/main" val="20005"/>
                    </a:ext>
                  </a:extLst>
                </a:gridCol>
                <a:gridCol w="788035">
                  <a:extLst>
                    <a:ext uri="{9D8B030D-6E8A-4147-A177-3AD203B41FA5}">
                      <a16:colId xmlns:a16="http://schemas.microsoft.com/office/drawing/2014/main" val="20006"/>
                    </a:ext>
                  </a:extLst>
                </a:gridCol>
                <a:gridCol w="788035">
                  <a:extLst>
                    <a:ext uri="{9D8B030D-6E8A-4147-A177-3AD203B41FA5}">
                      <a16:colId xmlns:a16="http://schemas.microsoft.com/office/drawing/2014/main" val="20007"/>
                    </a:ext>
                  </a:extLst>
                </a:gridCol>
              </a:tblGrid>
              <a:tr h="0">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Time Span In Years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8335F"/>
                    </a:solidFill>
                  </a:tcPr>
                </a:tc>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Mean Real Return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Standard Deviation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gridSpan="5">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Real Returns by Percentile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25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50</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75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95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extLst>
                  <a:ext uri="{0D108BD9-81ED-4DB2-BD59-A6C34878D82A}">
                    <a16:rowId xmlns:a16="http://schemas.microsoft.com/office/drawing/2014/main" val="10001"/>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1</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4.69%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(14.14)%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(3.87)%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25.92%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5</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5.42%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0.39%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7.70%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13.28%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10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4.05%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3.83%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(2.13)%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1.43%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6.60%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10.47%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20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4.02%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2.71%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(0.38)%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2.17%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5.82%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8.53%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30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2.21%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0.41%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2.50%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5.48%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7.68%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9710">
                <a:tc>
                  <a:txBody>
                    <a:bodyPr/>
                    <a:lstStyle/>
                    <a:p>
                      <a:pPr marL="0" marR="182880" algn="ct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50</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1.71%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2.83%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6.84%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r>
              <a:rPr lang="en-US" dirty="0"/>
              <a:t>Stochastic projection expected range of real rates of return, net of expenses (Horizon Survey)</a:t>
            </a:r>
          </a:p>
          <a:p>
            <a:endParaRPr lang="en-US" dirty="0"/>
          </a:p>
          <a:p>
            <a:endParaRPr lang="en-US" dirty="0"/>
          </a:p>
          <a:p>
            <a:endParaRPr lang="en-US" dirty="0"/>
          </a:p>
          <a:p>
            <a:endParaRPr lang="en-US" dirty="0"/>
          </a:p>
          <a:p>
            <a:endParaRPr lang="en-US" dirty="0"/>
          </a:p>
          <a:p>
            <a:endParaRPr lang="en-US" dirty="0"/>
          </a:p>
          <a:p>
            <a:r>
              <a:rPr lang="en-US" dirty="0"/>
              <a:t>Based on policy target asset allocation.</a:t>
            </a:r>
          </a:p>
          <a:p>
            <a:pPr>
              <a:buNone/>
            </a:pPr>
            <a:endParaRPr lang="en-US" dirty="0"/>
          </a:p>
          <a:p>
            <a:pPr>
              <a:buFont typeface="Wingdings" pitchFamily="2" charset="2"/>
              <a:buNone/>
            </a:pPr>
            <a:endParaRPr lang="en-US" dirty="0"/>
          </a:p>
          <a:p>
            <a:endParaRPr lang="en-US" dirty="0"/>
          </a:p>
          <a:p>
            <a:endParaRPr lang="en-US" dirty="0"/>
          </a:p>
          <a:p>
            <a:endParaRPr lang="en-US" dirty="0"/>
          </a:p>
          <a:p>
            <a:endParaRPr lang="en-US" dirty="0"/>
          </a:p>
          <a:p>
            <a:pPr>
              <a:buFont typeface="Wingdings" pitchFamily="2" charset="2"/>
              <a:buNone/>
            </a:pPr>
            <a:endParaRPr lang="en-US" dirty="0"/>
          </a:p>
        </p:txBody>
      </p:sp>
      <p:sp>
        <p:nvSpPr>
          <p:cNvPr id="14339"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Investment Return</a:t>
            </a:r>
          </a:p>
        </p:txBody>
      </p:sp>
      <p:sp>
        <p:nvSpPr>
          <p:cNvPr id="14340" name="Slide Number Placeholder 3"/>
          <p:cNvSpPr>
            <a:spLocks noGrp="1"/>
          </p:cNvSpPr>
          <p:nvPr>
            <p:ph type="sldNum" sz="quarter" idx="10"/>
          </p:nvPr>
        </p:nvSpPr>
        <p:spPr>
          <a:noFill/>
        </p:spPr>
        <p:txBody>
          <a:bodyPr/>
          <a:lstStyle/>
          <a:p>
            <a:fld id="{50FC47E3-E900-44F4-A736-F15E26C9E257}" type="slidenum">
              <a:rPr lang="en-US" smtClean="0"/>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67488979"/>
              </p:ext>
            </p:extLst>
          </p:nvPr>
        </p:nvGraphicFramePr>
        <p:xfrm>
          <a:off x="1295400" y="2667000"/>
          <a:ext cx="7250113" cy="2208276"/>
        </p:xfrm>
        <a:graphic>
          <a:graphicData uri="http://schemas.openxmlformats.org/drawingml/2006/table">
            <a:tbl>
              <a:tblPr firstRow="1" firstCol="1" bandRow="1"/>
              <a:tblGrid>
                <a:gridCol w="91916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46785">
                  <a:extLst>
                    <a:ext uri="{9D8B030D-6E8A-4147-A177-3AD203B41FA5}">
                      <a16:colId xmlns:a16="http://schemas.microsoft.com/office/drawing/2014/main" val="20003"/>
                    </a:ext>
                  </a:extLst>
                </a:gridCol>
                <a:gridCol w="845185">
                  <a:extLst>
                    <a:ext uri="{9D8B030D-6E8A-4147-A177-3AD203B41FA5}">
                      <a16:colId xmlns:a16="http://schemas.microsoft.com/office/drawing/2014/main" val="20004"/>
                    </a:ext>
                  </a:extLst>
                </a:gridCol>
                <a:gridCol w="708660">
                  <a:extLst>
                    <a:ext uri="{9D8B030D-6E8A-4147-A177-3AD203B41FA5}">
                      <a16:colId xmlns:a16="http://schemas.microsoft.com/office/drawing/2014/main" val="20005"/>
                    </a:ext>
                  </a:extLst>
                </a:gridCol>
                <a:gridCol w="810260">
                  <a:extLst>
                    <a:ext uri="{9D8B030D-6E8A-4147-A177-3AD203B41FA5}">
                      <a16:colId xmlns:a16="http://schemas.microsoft.com/office/drawing/2014/main" val="20006"/>
                    </a:ext>
                  </a:extLst>
                </a:gridCol>
                <a:gridCol w="810260">
                  <a:extLst>
                    <a:ext uri="{9D8B030D-6E8A-4147-A177-3AD203B41FA5}">
                      <a16:colId xmlns:a16="http://schemas.microsoft.com/office/drawing/2014/main" val="20007"/>
                    </a:ext>
                  </a:extLst>
                </a:gridCol>
              </a:tblGrid>
              <a:tr h="0">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Time Span In Years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8335F"/>
                    </a:solidFill>
                  </a:tcPr>
                </a:tc>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Mean Real Return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rowSpan="2">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Standard Deviation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gridSpan="5">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Real Returns by Percentile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25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50</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75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38335F"/>
                    </a:solidFill>
                  </a:tcPr>
                </a:tc>
                <a:tc>
                  <a:txBody>
                    <a:bodyPr/>
                    <a:lstStyle/>
                    <a:p>
                      <a:pPr marL="0" marR="102235" algn="ctr">
                        <a:lnSpc>
                          <a:spcPct val="115000"/>
                        </a:lnSpc>
                        <a:spcBef>
                          <a:spcPts val="0"/>
                        </a:spcBef>
                        <a:spcAft>
                          <a:spcPts val="0"/>
                        </a:spcAft>
                        <a:tabLst>
                          <a:tab pos="0" algn="dec"/>
                          <a:tab pos="5886450" algn="dec"/>
                        </a:tabLst>
                      </a:pPr>
                      <a:r>
                        <a:rPr lang="en-US" sz="1400" dirty="0">
                          <a:solidFill>
                            <a:srgbClr val="FFFFFF"/>
                          </a:solidFill>
                          <a:effectLst/>
                          <a:latin typeface="+mn-lt"/>
                          <a:ea typeface="Calibri" panose="020F0502020204030204" pitchFamily="34" charset="0"/>
                          <a:cs typeface="Times New Roman" panose="02020603050405020304" pitchFamily="18" charset="0"/>
                        </a:rPr>
                        <a:t>95</a:t>
                      </a:r>
                      <a:r>
                        <a:rPr lang="en-US" sz="1400" baseline="30000" dirty="0">
                          <a:solidFill>
                            <a:srgbClr val="FFFFFF"/>
                          </a:solidFill>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335F"/>
                    </a:solidFill>
                  </a:tcPr>
                </a:tc>
                <a:extLst>
                  <a:ext uri="{0D108BD9-81ED-4DB2-BD59-A6C34878D82A}">
                    <a16:rowId xmlns:a16="http://schemas.microsoft.com/office/drawing/2014/main" val="10001"/>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1</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11.34%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(12.42)%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(2.78)%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12.40%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24.77%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5</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4.66%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(3.42)%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7.98%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13.14%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10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3.56%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2.16%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6.96%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10.55%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20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2.52%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0.48%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2.85%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6.24%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8.75%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30</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2.05%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1.21%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3.16%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5.93%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7.97%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9710">
                <a:tc>
                  <a:txBody>
                    <a:bodyPr/>
                    <a:lstStyle/>
                    <a:p>
                      <a:pPr marL="0" marR="182880" algn="r">
                        <a:lnSpc>
                          <a:spcPct val="115000"/>
                        </a:lnSpc>
                        <a:spcBef>
                          <a:spcPts val="0"/>
                        </a:spcBef>
                        <a:spcAft>
                          <a:spcPts val="0"/>
                        </a:spcAft>
                        <a:tabLst>
                          <a:tab pos="0" algn="dec"/>
                          <a:tab pos="5886450" algn="dec"/>
                        </a:tabLst>
                      </a:pPr>
                      <a:r>
                        <a:rPr lang="en-US" sz="1400" dirty="0">
                          <a:effectLst/>
                          <a:latin typeface="+mn-lt"/>
                          <a:ea typeface="Calibri" panose="020F0502020204030204" pitchFamily="34" charset="0"/>
                          <a:cs typeface="Times New Roman" panose="02020603050405020304" pitchFamily="18" charset="0"/>
                        </a:rPr>
                        <a:t>50</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1.59%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1.95%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4.53%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5.61%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7.18%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4609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dirty="0"/>
              <a:t>Recommendation</a:t>
            </a:r>
          </a:p>
          <a:p>
            <a:pPr lvl="1"/>
            <a:r>
              <a:rPr lang="en-US" dirty="0"/>
              <a:t>ASOP No. 27 approach</a:t>
            </a:r>
          </a:p>
          <a:p>
            <a:pPr lvl="1"/>
            <a:r>
              <a:rPr lang="en-US" dirty="0"/>
              <a:t>Projection results – 50 years (50</a:t>
            </a:r>
            <a:r>
              <a:rPr lang="en-US" baseline="30000" dirty="0"/>
              <a:t>th</a:t>
            </a:r>
            <a:r>
              <a:rPr lang="en-US" dirty="0"/>
              <a:t> Percentile)</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Capital Market Assumptions are net of investment expense </a:t>
            </a:r>
          </a:p>
        </p:txBody>
      </p:sp>
      <p:sp>
        <p:nvSpPr>
          <p:cNvPr id="16387" name="Title 2"/>
          <p:cNvSpPr>
            <a:spLocks noGrp="1"/>
          </p:cNvSpPr>
          <p:nvPr>
            <p:ph type="title"/>
          </p:nvPr>
        </p:nvSpPr>
        <p:spPr>
          <a:xfrm>
            <a:off x="1143000" y="0"/>
            <a:ext cx="7086600" cy="1219200"/>
          </a:xfrm>
        </p:spPr>
        <p:txBody>
          <a:bodyPr/>
          <a:lstStyle/>
          <a:p>
            <a:pPr algn="ctr"/>
            <a:r>
              <a:rPr lang="en-US" dirty="0"/>
              <a:t>Economic Assumptions</a:t>
            </a:r>
            <a:br>
              <a:rPr lang="en-US" dirty="0"/>
            </a:br>
            <a:r>
              <a:rPr lang="en-US" dirty="0"/>
              <a:t>Investment Return</a:t>
            </a:r>
          </a:p>
        </p:txBody>
      </p:sp>
      <p:sp>
        <p:nvSpPr>
          <p:cNvPr id="16388" name="Slide Number Placeholder 3"/>
          <p:cNvSpPr>
            <a:spLocks noGrp="1"/>
          </p:cNvSpPr>
          <p:nvPr>
            <p:ph type="sldNum" sz="quarter" idx="10"/>
          </p:nvPr>
        </p:nvSpPr>
        <p:spPr>
          <a:noFill/>
        </p:spPr>
        <p:txBody>
          <a:bodyPr/>
          <a:lstStyle/>
          <a:p>
            <a:fld id="{784D0521-7D3F-4B8C-A5AD-3ED4C6BC6EF5}"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2449006"/>
              </p:ext>
            </p:extLst>
          </p:nvPr>
        </p:nvGraphicFramePr>
        <p:xfrm>
          <a:off x="2209800" y="3276600"/>
          <a:ext cx="5562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r>
                        <a:rPr lang="en-US" sz="1400" dirty="0"/>
                        <a:t>Item</a:t>
                      </a:r>
                    </a:p>
                  </a:txBody>
                  <a:tcPr>
                    <a:solidFill>
                      <a:srgbClr val="333399"/>
                    </a:solidFill>
                  </a:tcPr>
                </a:tc>
                <a:tc>
                  <a:txBody>
                    <a:bodyPr/>
                    <a:lstStyle/>
                    <a:p>
                      <a:pPr algn="ctr"/>
                      <a:r>
                        <a:rPr lang="en-US" sz="1400" dirty="0"/>
                        <a:t>Callan </a:t>
                      </a:r>
                    </a:p>
                  </a:txBody>
                  <a:tcPr>
                    <a:solidFill>
                      <a:srgbClr val="333399"/>
                    </a:solidFill>
                  </a:tcPr>
                </a:tc>
                <a:tc>
                  <a:txBody>
                    <a:bodyPr/>
                    <a:lstStyle/>
                    <a:p>
                      <a:pPr algn="ctr"/>
                      <a:r>
                        <a:rPr lang="en-US" sz="1400" dirty="0"/>
                        <a:t>Survey</a:t>
                      </a:r>
                    </a:p>
                  </a:txBody>
                  <a:tcPr>
                    <a:solidFill>
                      <a:srgbClr val="333399"/>
                    </a:solidFill>
                  </a:tcPr>
                </a:tc>
                <a:extLst>
                  <a:ext uri="{0D108BD9-81ED-4DB2-BD59-A6C34878D82A}">
                    <a16:rowId xmlns:a16="http://schemas.microsoft.com/office/drawing/2014/main" val="10000"/>
                  </a:ext>
                </a:extLst>
              </a:tr>
              <a:tr h="370840">
                <a:tc>
                  <a:txBody>
                    <a:bodyPr/>
                    <a:lstStyle/>
                    <a:p>
                      <a:r>
                        <a:rPr lang="en-US" sz="1400" dirty="0"/>
                        <a:t>Real</a:t>
                      </a:r>
                      <a:r>
                        <a:rPr lang="en-US" sz="1400" baseline="0" dirty="0"/>
                        <a:t> Rate of Return</a:t>
                      </a:r>
                      <a:endParaRPr lang="en-US" sz="1400" dirty="0"/>
                    </a:p>
                  </a:txBody>
                  <a:tcPr/>
                </a:tc>
                <a:tc>
                  <a:txBody>
                    <a:bodyPr/>
                    <a:lstStyle/>
                    <a:p>
                      <a:pPr algn="ctr"/>
                      <a:r>
                        <a:rPr lang="en-US" sz="1400" dirty="0"/>
                        <a:t>3.98%</a:t>
                      </a:r>
                    </a:p>
                  </a:txBody>
                  <a:tcPr/>
                </a:tc>
                <a:tc>
                  <a:txBody>
                    <a:bodyPr/>
                    <a:lstStyle/>
                    <a:p>
                      <a:pPr algn="ctr"/>
                      <a:r>
                        <a:rPr lang="en-US" sz="1400" dirty="0"/>
                        <a:t>4.53%</a:t>
                      </a:r>
                    </a:p>
                  </a:txBody>
                  <a:tcPr/>
                </a:tc>
                <a:extLst>
                  <a:ext uri="{0D108BD9-81ED-4DB2-BD59-A6C34878D82A}">
                    <a16:rowId xmlns:a16="http://schemas.microsoft.com/office/drawing/2014/main" val="10001"/>
                  </a:ext>
                </a:extLst>
              </a:tr>
              <a:tr h="370840">
                <a:tc>
                  <a:txBody>
                    <a:bodyPr/>
                    <a:lstStyle/>
                    <a:p>
                      <a:r>
                        <a:rPr lang="en-US" sz="1400" dirty="0"/>
                        <a:t>Inflation</a:t>
                      </a:r>
                    </a:p>
                  </a:txBody>
                  <a:tcPr/>
                </a:tc>
                <a:tc>
                  <a:txBody>
                    <a:bodyPr/>
                    <a:lstStyle/>
                    <a:p>
                      <a:pPr algn="ctr"/>
                      <a:r>
                        <a:rPr lang="en-US" sz="1400" u="sng" dirty="0"/>
                        <a:t>2.50%</a:t>
                      </a:r>
                    </a:p>
                  </a:txBody>
                  <a:tcPr/>
                </a:tc>
                <a:tc>
                  <a:txBody>
                    <a:bodyPr/>
                    <a:lstStyle/>
                    <a:p>
                      <a:pPr algn="ctr"/>
                      <a:r>
                        <a:rPr lang="en-US" sz="1400" u="sng" dirty="0"/>
                        <a:t>2.50%</a:t>
                      </a:r>
                    </a:p>
                  </a:txBody>
                  <a:tcPr/>
                </a:tc>
                <a:extLst>
                  <a:ext uri="{0D108BD9-81ED-4DB2-BD59-A6C34878D82A}">
                    <a16:rowId xmlns:a16="http://schemas.microsoft.com/office/drawing/2014/main" val="10002"/>
                  </a:ext>
                </a:extLst>
              </a:tr>
              <a:tr h="370840">
                <a:tc>
                  <a:txBody>
                    <a:bodyPr/>
                    <a:lstStyle/>
                    <a:p>
                      <a:r>
                        <a:rPr lang="en-US" sz="1400" dirty="0"/>
                        <a:t>Net Investment</a:t>
                      </a:r>
                      <a:r>
                        <a:rPr lang="en-US" sz="1400" baseline="0" dirty="0"/>
                        <a:t> Return</a:t>
                      </a:r>
                      <a:endParaRPr lang="en-US" sz="1400" dirty="0"/>
                    </a:p>
                  </a:txBody>
                  <a:tcPr/>
                </a:tc>
                <a:tc>
                  <a:txBody>
                    <a:bodyPr/>
                    <a:lstStyle/>
                    <a:p>
                      <a:pPr algn="ctr"/>
                      <a:r>
                        <a:rPr lang="en-US" sz="1400" dirty="0"/>
                        <a:t>6.48%</a:t>
                      </a:r>
                    </a:p>
                  </a:txBody>
                  <a:tcPr/>
                </a:tc>
                <a:tc>
                  <a:txBody>
                    <a:bodyPr/>
                    <a:lstStyle/>
                    <a:p>
                      <a:pPr algn="ctr"/>
                      <a:r>
                        <a:rPr lang="en-US" sz="1400" dirty="0"/>
                        <a:t>7.03%</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Recommend reducing the assumed rate of return from 7.50% to 6.75%</a:t>
            </a:r>
          </a:p>
          <a:p>
            <a:pPr lvl="1">
              <a:buNone/>
            </a:pPr>
            <a:endParaRPr lang="en-US" dirty="0"/>
          </a:p>
          <a:p>
            <a:pPr lvl="1">
              <a:buNone/>
            </a:pPr>
            <a:endParaRPr lang="en-US" dirty="0"/>
          </a:p>
          <a:p>
            <a:pPr lvl="1">
              <a:buNone/>
            </a:pPr>
            <a:endParaRPr lang="en-US" dirty="0"/>
          </a:p>
          <a:p>
            <a:pPr lvl="1">
              <a:buNone/>
            </a:pPr>
            <a:endParaRPr lang="en-US" dirty="0"/>
          </a:p>
          <a:p>
            <a:pPr lvl="1">
              <a:buNone/>
            </a:pPr>
            <a:endParaRPr lang="en-US" dirty="0"/>
          </a:p>
          <a:p>
            <a:pPr lvl="1">
              <a:buNone/>
            </a:pPr>
            <a:endParaRPr lang="en-US" sz="1200" dirty="0"/>
          </a:p>
          <a:p>
            <a:pPr lvl="1">
              <a:buNone/>
            </a:pPr>
            <a:endParaRPr lang="en-US" dirty="0"/>
          </a:p>
        </p:txBody>
      </p:sp>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36</a:t>
            </a:fld>
            <a:endParaRPr lang="en-US" dirty="0"/>
          </a:p>
        </p:txBody>
      </p:sp>
      <p:sp>
        <p:nvSpPr>
          <p:cNvPr id="4" name="Title 3"/>
          <p:cNvSpPr>
            <a:spLocks noGrp="1"/>
          </p:cNvSpPr>
          <p:nvPr>
            <p:ph type="title"/>
          </p:nvPr>
        </p:nvSpPr>
        <p:spPr/>
        <p:txBody>
          <a:bodyPr/>
          <a:lstStyle/>
          <a:p>
            <a:pPr algn="ctr"/>
            <a:r>
              <a:rPr lang="en-US" dirty="0"/>
              <a:t>Economic Assumptions</a:t>
            </a:r>
            <a:br>
              <a:rPr lang="en-US" dirty="0"/>
            </a:br>
            <a:r>
              <a:rPr lang="en-US" dirty="0"/>
              <a:t>Investment Return</a:t>
            </a:r>
          </a:p>
        </p:txBody>
      </p:sp>
      <p:graphicFrame>
        <p:nvGraphicFramePr>
          <p:cNvPr id="5" name="Table 4"/>
          <p:cNvGraphicFramePr>
            <a:graphicFrameLocks noGrp="1"/>
          </p:cNvGraphicFramePr>
          <p:nvPr>
            <p:extLst>
              <p:ext uri="{D42A27DB-BD31-4B8C-83A1-F6EECF244321}">
                <p14:modId xmlns:p14="http://schemas.microsoft.com/office/powerpoint/2010/main" val="1969605656"/>
              </p:ext>
            </p:extLst>
          </p:nvPr>
        </p:nvGraphicFramePr>
        <p:xfrm>
          <a:off x="2438400" y="2971800"/>
          <a:ext cx="5791200" cy="11125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70840">
                <a:tc gridSpan="2">
                  <a:txBody>
                    <a:bodyPr/>
                    <a:lstStyle/>
                    <a:p>
                      <a:pPr algn="ctr"/>
                      <a:r>
                        <a:rPr lang="en-US" sz="1400" dirty="0"/>
                        <a:t>Investment Return Assumption</a:t>
                      </a:r>
                    </a:p>
                  </a:txBody>
                  <a:tcPr>
                    <a:solidFill>
                      <a:srgbClr val="333399"/>
                    </a:solidFill>
                  </a:tcPr>
                </a:tc>
                <a:tc hMerge="1">
                  <a:txBody>
                    <a:bodyPr/>
                    <a:lstStyle/>
                    <a:p>
                      <a:endParaRPr lang="en-US" dirty="0"/>
                    </a:p>
                  </a:txBody>
                  <a:tcPr>
                    <a:solidFill>
                      <a:srgbClr val="333399"/>
                    </a:solidFill>
                  </a:tcPr>
                </a:tc>
                <a:extLst>
                  <a:ext uri="{0D108BD9-81ED-4DB2-BD59-A6C34878D82A}">
                    <a16:rowId xmlns:a16="http://schemas.microsoft.com/office/drawing/2014/main" val="10000"/>
                  </a:ext>
                </a:extLst>
              </a:tr>
              <a:tr h="370840">
                <a:tc>
                  <a:txBody>
                    <a:bodyPr/>
                    <a:lstStyle/>
                    <a:p>
                      <a:r>
                        <a:rPr lang="en-US" sz="1400" dirty="0"/>
                        <a:t>Current</a:t>
                      </a:r>
                    </a:p>
                  </a:txBody>
                  <a:tcPr/>
                </a:tc>
                <a:tc>
                  <a:txBody>
                    <a:bodyPr/>
                    <a:lstStyle/>
                    <a:p>
                      <a:pPr algn="ctr"/>
                      <a:r>
                        <a:rPr lang="en-US" sz="1400" dirty="0"/>
                        <a:t>7.50%</a:t>
                      </a:r>
                    </a:p>
                  </a:txBody>
                  <a:tcPr/>
                </a:tc>
                <a:extLst>
                  <a:ext uri="{0D108BD9-81ED-4DB2-BD59-A6C34878D82A}">
                    <a16:rowId xmlns:a16="http://schemas.microsoft.com/office/drawing/2014/main" val="10001"/>
                  </a:ext>
                </a:extLst>
              </a:tr>
              <a:tr h="370840">
                <a:tc>
                  <a:txBody>
                    <a:bodyPr/>
                    <a:lstStyle/>
                    <a:p>
                      <a:r>
                        <a:rPr lang="en-US" sz="1400" dirty="0"/>
                        <a:t>Recommended</a:t>
                      </a:r>
                    </a:p>
                  </a:txBody>
                  <a:tcPr/>
                </a:tc>
                <a:tc>
                  <a:txBody>
                    <a:bodyPr/>
                    <a:lstStyle/>
                    <a:p>
                      <a:pPr algn="ctr"/>
                      <a:r>
                        <a:rPr lang="en-US" sz="1400" dirty="0"/>
                        <a:t>6.75%</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dirty="0"/>
              <a:t>Current assumption: 3.75%, which is 0.75% above prior price inflation assumption of 3.00%</a:t>
            </a:r>
          </a:p>
          <a:p>
            <a:r>
              <a:rPr lang="en-US" dirty="0"/>
              <a:t>Social Security Administration data</a:t>
            </a:r>
          </a:p>
          <a:p>
            <a:pPr algn="ctr">
              <a:buFont typeface="Wingdings" pitchFamily="2" charset="2"/>
              <a:buNone/>
            </a:pPr>
            <a:endParaRPr lang="en-US" sz="1800" dirty="0"/>
          </a:p>
        </p:txBody>
      </p:sp>
      <p:sp>
        <p:nvSpPr>
          <p:cNvPr id="17411" name="Title 2"/>
          <p:cNvSpPr>
            <a:spLocks noGrp="1"/>
          </p:cNvSpPr>
          <p:nvPr>
            <p:ph type="title"/>
          </p:nvPr>
        </p:nvSpPr>
        <p:spPr>
          <a:xfrm>
            <a:off x="1143000" y="0"/>
            <a:ext cx="7086600" cy="1219200"/>
          </a:xfrm>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 Wage Inflation</a:t>
            </a:r>
          </a:p>
        </p:txBody>
      </p:sp>
      <p:sp>
        <p:nvSpPr>
          <p:cNvPr id="17412" name="Slide Number Placeholder 3"/>
          <p:cNvSpPr>
            <a:spLocks noGrp="1"/>
          </p:cNvSpPr>
          <p:nvPr>
            <p:ph type="sldNum" sz="quarter" idx="10"/>
          </p:nvPr>
        </p:nvSpPr>
        <p:spPr>
          <a:noFill/>
        </p:spPr>
        <p:txBody>
          <a:bodyPr/>
          <a:lstStyle/>
          <a:p>
            <a:fld id="{EB519135-CAD6-4AB2-9702-03B6E4A60A3F}" type="slidenum">
              <a:rPr lang="en-US" smtClean="0"/>
              <a:pPr/>
              <a:t>37</a:t>
            </a:fld>
            <a:endParaRPr lang="en-US"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416673042"/>
              </p:ext>
            </p:extLst>
          </p:nvPr>
        </p:nvGraphicFramePr>
        <p:xfrm>
          <a:off x="1233541" y="2797628"/>
          <a:ext cx="7439024" cy="38480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Historical Experience</a:t>
            </a:r>
          </a:p>
          <a:p>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pPr>
              <a:defRPr/>
            </a:pPr>
            <a:fld id="{1FAF23EF-2553-4F83-BE2F-F04FCBDDFA5B}" type="slidenum">
              <a:rPr lang="en-US" smtClean="0"/>
              <a:pPr>
                <a:defRPr/>
              </a:pPr>
              <a:t>38</a:t>
            </a:fld>
            <a:endParaRPr lang="en-US" dirty="0"/>
          </a:p>
        </p:txBody>
      </p:sp>
      <p:sp>
        <p:nvSpPr>
          <p:cNvPr id="2" name="Title 1"/>
          <p:cNvSpPr>
            <a:spLocks noGrp="1"/>
          </p:cNvSpPr>
          <p:nvPr>
            <p:ph type="title"/>
          </p:nvPr>
        </p:nvSpPr>
        <p:spPr/>
        <p:txBody>
          <a:bodyPr/>
          <a:lstStyle/>
          <a:p>
            <a:pPr algn="ctr"/>
            <a:r>
              <a:rPr lang="en-US" dirty="0">
                <a:solidFill>
                  <a:schemeClr val="tx1"/>
                </a:solidFill>
              </a:rPr>
              <a:t>Economic Assumptions</a:t>
            </a:r>
            <a:br>
              <a:rPr lang="en-US" dirty="0">
                <a:solidFill>
                  <a:schemeClr val="tx1"/>
                </a:solidFill>
              </a:rPr>
            </a:br>
            <a:r>
              <a:rPr lang="en-US" dirty="0">
                <a:solidFill>
                  <a:schemeClr val="tx1"/>
                </a:solidFill>
              </a:rPr>
              <a:t> Wage Inflation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51936237"/>
              </p:ext>
            </p:extLst>
          </p:nvPr>
        </p:nvGraphicFramePr>
        <p:xfrm>
          <a:off x="1950720" y="3073241"/>
          <a:ext cx="6204395" cy="2523744"/>
        </p:xfrm>
        <a:graphic>
          <a:graphicData uri="http://schemas.openxmlformats.org/drawingml/2006/table">
            <a:tbl>
              <a:tblPr firstRow="1" firstCol="1" bandRow="1"/>
              <a:tblGrid>
                <a:gridCol w="1818005">
                  <a:extLst>
                    <a:ext uri="{9D8B030D-6E8A-4147-A177-3AD203B41FA5}">
                      <a16:colId xmlns:a16="http://schemas.microsoft.com/office/drawing/2014/main" val="20000"/>
                    </a:ext>
                  </a:extLst>
                </a:gridCol>
                <a:gridCol w="133667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54315">
                  <a:extLst>
                    <a:ext uri="{9D8B030D-6E8A-4147-A177-3AD203B41FA5}">
                      <a16:colId xmlns:a16="http://schemas.microsoft.com/office/drawing/2014/main" val="20003"/>
                    </a:ext>
                  </a:extLst>
                </a:gridCol>
              </a:tblGrid>
              <a:tr h="376555">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Wage Inflation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Price Inflation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tc>
                  <a:txBody>
                    <a:bodyPr/>
                    <a:lstStyle/>
                    <a:p>
                      <a:pPr marL="0" marR="0" algn="ctr">
                        <a:lnSpc>
                          <a:spcPct val="115000"/>
                        </a:lnSpc>
                        <a:spcBef>
                          <a:spcPts val="0"/>
                        </a:spcBef>
                        <a:spcAft>
                          <a:spcPts val="0"/>
                        </a:spcAft>
                      </a:pPr>
                      <a:r>
                        <a:rPr lang="en-US"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Real Wage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335F"/>
                    </a:solidFill>
                  </a:tcPr>
                </a:tc>
                <a:extLst>
                  <a:ext uri="{0D108BD9-81ED-4DB2-BD59-A6C34878D82A}">
                    <a16:rowId xmlns:a16="http://schemas.microsoft.com/office/drawing/2014/main" val="10000"/>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2006-2019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1996-2019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1986-2019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1976-2019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1966-2019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0870" algn="dec"/>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240665">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1956-2019</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087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4.46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087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3.62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17220" algn="dec"/>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0.79</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dirty="0"/>
              <a:t>Social Security 75  year projection of national wage growth assumption is 1.2% greater than price inflation.</a:t>
            </a:r>
          </a:p>
        </p:txBody>
      </p:sp>
      <p:sp>
        <p:nvSpPr>
          <p:cNvPr id="18435" name="Title 2"/>
          <p:cNvSpPr>
            <a:spLocks noGrp="1"/>
          </p:cNvSpPr>
          <p:nvPr>
            <p:ph type="title"/>
          </p:nvPr>
        </p:nvSpPr>
        <p:spPr>
          <a:xfrm>
            <a:off x="1143000" y="0"/>
            <a:ext cx="7086600" cy="1219200"/>
          </a:xfrm>
        </p:spPr>
        <p:txBody>
          <a:bodyPr/>
          <a:lstStyle/>
          <a:p>
            <a:pPr algn="ctr"/>
            <a:r>
              <a:rPr lang="en-US" dirty="0"/>
              <a:t>Economic Assumptions</a:t>
            </a:r>
            <a:br>
              <a:rPr lang="en-US" dirty="0"/>
            </a:br>
            <a:r>
              <a:rPr lang="en-US" dirty="0"/>
              <a:t> Wage Inflation</a:t>
            </a:r>
          </a:p>
        </p:txBody>
      </p:sp>
      <p:sp>
        <p:nvSpPr>
          <p:cNvPr id="18436" name="Slide Number Placeholder 3"/>
          <p:cNvSpPr>
            <a:spLocks noGrp="1"/>
          </p:cNvSpPr>
          <p:nvPr>
            <p:ph type="sldNum" sz="quarter" idx="10"/>
          </p:nvPr>
        </p:nvSpPr>
        <p:spPr>
          <a:noFill/>
        </p:spPr>
        <p:txBody>
          <a:bodyPr/>
          <a:lstStyle/>
          <a:p>
            <a:fld id="{531B1310-ED0A-4778-9654-64435B980353}"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7879456"/>
              </p:ext>
            </p:extLst>
          </p:nvPr>
        </p:nvGraphicFramePr>
        <p:xfrm>
          <a:off x="2057399" y="2804983"/>
          <a:ext cx="6270752" cy="2603319"/>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039112">
                  <a:extLst>
                    <a:ext uri="{9D8B030D-6E8A-4147-A177-3AD203B41FA5}">
                      <a16:colId xmlns:a16="http://schemas.microsoft.com/office/drawing/2014/main" val="20001"/>
                    </a:ext>
                  </a:extLst>
                </a:gridCol>
                <a:gridCol w="2037080">
                  <a:extLst>
                    <a:ext uri="{9D8B030D-6E8A-4147-A177-3AD203B41FA5}">
                      <a16:colId xmlns:a16="http://schemas.microsoft.com/office/drawing/2014/main" val="20002"/>
                    </a:ext>
                  </a:extLst>
                </a:gridCol>
              </a:tblGrid>
              <a:tr h="361885">
                <a:tc gridSpan="3">
                  <a:txBody>
                    <a:bodyPr/>
                    <a:lstStyle/>
                    <a:p>
                      <a:pPr algn="ctr"/>
                      <a:r>
                        <a:rPr lang="en-US" dirty="0"/>
                        <a:t>Wage Inflation Assumption</a:t>
                      </a:r>
                    </a:p>
                  </a:txBody>
                  <a:tcPr>
                    <a:solidFill>
                      <a:srgbClr val="333399"/>
                    </a:solidFill>
                  </a:tcPr>
                </a:tc>
                <a:tc hMerge="1">
                  <a:txBody>
                    <a:bodyPr/>
                    <a:lstStyle/>
                    <a:p>
                      <a:endParaRPr lang="en-US"/>
                    </a:p>
                  </a:txBody>
                  <a:tcPr/>
                </a:tc>
                <a:tc hMerge="1">
                  <a:txBody>
                    <a:bodyPr/>
                    <a:lstStyle/>
                    <a:p>
                      <a:pPr algn="ctr"/>
                      <a:endParaRPr lang="en-US" dirty="0"/>
                    </a:p>
                  </a:txBody>
                  <a:tcPr>
                    <a:solidFill>
                      <a:srgbClr val="333399"/>
                    </a:solidFill>
                  </a:tcPr>
                </a:tc>
                <a:extLst>
                  <a:ext uri="{0D108BD9-81ED-4DB2-BD59-A6C34878D82A}">
                    <a16:rowId xmlns:a16="http://schemas.microsoft.com/office/drawing/2014/main" val="10000"/>
                  </a:ext>
                </a:extLst>
              </a:tr>
              <a:tr h="361885">
                <a:tc>
                  <a:txBody>
                    <a:bodyPr/>
                    <a:lstStyle/>
                    <a:p>
                      <a:endParaRPr lang="en-US" dirty="0"/>
                    </a:p>
                  </a:txBody>
                  <a:tcPr/>
                </a:tc>
                <a:tc>
                  <a:txBody>
                    <a:bodyPr/>
                    <a:lstStyle/>
                    <a:p>
                      <a:pPr algn="ctr"/>
                      <a:r>
                        <a:rPr lang="en-US" dirty="0"/>
                        <a:t>Current</a:t>
                      </a:r>
                    </a:p>
                  </a:txBody>
                  <a:tcPr/>
                </a:tc>
                <a:tc>
                  <a:txBody>
                    <a:bodyPr/>
                    <a:lstStyle/>
                    <a:p>
                      <a:pPr algn="ctr"/>
                      <a:r>
                        <a:rPr lang="en-US" dirty="0"/>
                        <a:t>Recommendation</a:t>
                      </a:r>
                    </a:p>
                  </a:txBody>
                  <a:tcPr/>
                </a:tc>
                <a:extLst>
                  <a:ext uri="{0D108BD9-81ED-4DB2-BD59-A6C34878D82A}">
                    <a16:rowId xmlns:a16="http://schemas.microsoft.com/office/drawing/2014/main" val="10001"/>
                  </a:ext>
                </a:extLst>
              </a:tr>
              <a:tr h="361885">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85960">
                <a:tc>
                  <a:txBody>
                    <a:bodyPr/>
                    <a:lstStyle/>
                    <a:p>
                      <a:r>
                        <a:rPr lang="en-US" dirty="0"/>
                        <a:t>Real Wage</a:t>
                      </a:r>
                      <a:r>
                        <a:rPr lang="en-US" baseline="0" dirty="0"/>
                        <a:t> Growth</a:t>
                      </a:r>
                      <a:endParaRPr lang="en-US" dirty="0"/>
                    </a:p>
                  </a:txBody>
                  <a:tcPr/>
                </a:tc>
                <a:tc>
                  <a:txBody>
                    <a:bodyPr/>
                    <a:lstStyle/>
                    <a:p>
                      <a:pPr algn="ctr"/>
                      <a:r>
                        <a:rPr lang="en-US" dirty="0"/>
                        <a:t>0.75%</a:t>
                      </a:r>
                    </a:p>
                  </a:txBody>
                  <a:tcPr/>
                </a:tc>
                <a:tc>
                  <a:txBody>
                    <a:bodyPr/>
                    <a:lstStyle/>
                    <a:p>
                      <a:pPr algn="ctr"/>
                      <a:r>
                        <a:rPr lang="en-US" dirty="0"/>
                        <a:t>1.25%</a:t>
                      </a:r>
                    </a:p>
                  </a:txBody>
                  <a:tcPr/>
                </a:tc>
                <a:extLst>
                  <a:ext uri="{0D108BD9-81ED-4DB2-BD59-A6C34878D82A}">
                    <a16:rowId xmlns:a16="http://schemas.microsoft.com/office/drawing/2014/main" val="10003"/>
                  </a:ext>
                </a:extLst>
              </a:tr>
              <a:tr h="388559">
                <a:tc>
                  <a:txBody>
                    <a:bodyPr/>
                    <a:lstStyle/>
                    <a:p>
                      <a:r>
                        <a:rPr lang="en-US" dirty="0"/>
                        <a:t>    Inflation</a:t>
                      </a:r>
                    </a:p>
                  </a:txBody>
                  <a:tcPr/>
                </a:tc>
                <a:tc>
                  <a:txBody>
                    <a:bodyPr/>
                    <a:lstStyle/>
                    <a:p>
                      <a:pPr algn="ctr"/>
                      <a:r>
                        <a:rPr lang="en-US" u="sng" dirty="0"/>
                        <a:t>3.00%</a:t>
                      </a:r>
                    </a:p>
                  </a:txBody>
                  <a:tcPr/>
                </a:tc>
                <a:tc>
                  <a:txBody>
                    <a:bodyPr/>
                    <a:lstStyle/>
                    <a:p>
                      <a:pPr algn="ctr"/>
                      <a:r>
                        <a:rPr lang="en-US" u="sng" dirty="0"/>
                        <a:t>2.50%</a:t>
                      </a:r>
                    </a:p>
                  </a:txBody>
                  <a:tcPr/>
                </a:tc>
                <a:extLst>
                  <a:ext uri="{0D108BD9-81ED-4DB2-BD59-A6C34878D82A}">
                    <a16:rowId xmlns:a16="http://schemas.microsoft.com/office/drawing/2014/main" val="10004"/>
                  </a:ext>
                </a:extLst>
              </a:tr>
              <a:tr h="361885">
                <a:tc>
                  <a:txBody>
                    <a:bodyPr/>
                    <a:lstStyle/>
                    <a:p>
                      <a:r>
                        <a:rPr lang="en-US" dirty="0"/>
                        <a:t>    Total</a:t>
                      </a:r>
                    </a:p>
                  </a:txBody>
                  <a:tcPr/>
                </a:tc>
                <a:tc>
                  <a:txBody>
                    <a:bodyPr/>
                    <a:lstStyle/>
                    <a:p>
                      <a:pPr algn="ctr"/>
                      <a:r>
                        <a:rPr lang="en-US" dirty="0"/>
                        <a:t>3.75%</a:t>
                      </a:r>
                    </a:p>
                  </a:txBody>
                  <a:tcPr/>
                </a:tc>
                <a:tc>
                  <a:txBody>
                    <a:bodyPr/>
                    <a:lstStyle/>
                    <a:p>
                      <a:pPr algn="ctr"/>
                      <a:r>
                        <a:rPr lang="en-US" dirty="0"/>
                        <a:t>3.75%</a:t>
                      </a:r>
                    </a:p>
                  </a:txBody>
                  <a:tcPr/>
                </a:tc>
                <a:extLst>
                  <a:ext uri="{0D108BD9-81ED-4DB2-BD59-A6C34878D82A}">
                    <a16:rowId xmlns:a16="http://schemas.microsoft.com/office/drawing/2014/main" val="10005"/>
                  </a:ext>
                </a:extLst>
              </a:tr>
              <a:tr h="361885">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0"/>
            <a:ext cx="6096000" cy="1143000"/>
          </a:xfrm>
        </p:spPr>
        <p:txBody>
          <a:bodyPr/>
          <a:lstStyle/>
          <a:p>
            <a:pPr algn="ctr"/>
            <a:r>
              <a:rPr lang="en-US" dirty="0"/>
              <a:t>Actuarial Assumptions</a:t>
            </a:r>
          </a:p>
        </p:txBody>
      </p:sp>
      <p:sp>
        <p:nvSpPr>
          <p:cNvPr id="17411" name="Content Placeholder 2"/>
          <p:cNvSpPr>
            <a:spLocks noGrp="1"/>
          </p:cNvSpPr>
          <p:nvPr>
            <p:ph idx="1"/>
          </p:nvPr>
        </p:nvSpPr>
        <p:spPr>
          <a:xfrm>
            <a:off x="1295400" y="1600200"/>
            <a:ext cx="7391400" cy="5105400"/>
          </a:xfrm>
        </p:spPr>
        <p:txBody>
          <a:bodyPr/>
          <a:lstStyle/>
          <a:p>
            <a:r>
              <a:rPr lang="en-US" sz="2000" dirty="0"/>
              <a:t>Two types of assumptions</a:t>
            </a:r>
          </a:p>
          <a:p>
            <a:pPr lvl="1"/>
            <a:r>
              <a:rPr lang="en-US" sz="2000" dirty="0"/>
              <a:t>Demographic (things that happen to people)</a:t>
            </a:r>
          </a:p>
          <a:p>
            <a:pPr lvl="2"/>
            <a:r>
              <a:rPr lang="en-US" dirty="0"/>
              <a:t>Retirement		Termination of employment</a:t>
            </a:r>
          </a:p>
          <a:p>
            <a:pPr lvl="2"/>
            <a:r>
              <a:rPr lang="en-US" dirty="0"/>
              <a:t>Disability		Sick leave conversion</a:t>
            </a:r>
          </a:p>
          <a:p>
            <a:pPr lvl="2"/>
            <a:r>
              <a:rPr lang="en-US" dirty="0"/>
              <a:t>Pre-retirement death	Death after retirement</a:t>
            </a:r>
          </a:p>
          <a:p>
            <a:pPr lvl="2"/>
            <a:endParaRPr lang="en-US" dirty="0"/>
          </a:p>
          <a:p>
            <a:pPr lvl="1"/>
            <a:r>
              <a:rPr lang="en-US" sz="2000" dirty="0"/>
              <a:t>Economic</a:t>
            </a:r>
          </a:p>
          <a:p>
            <a:pPr lvl="2"/>
            <a:r>
              <a:rPr lang="en-US" dirty="0"/>
              <a:t>Investment return/interest rate</a:t>
            </a:r>
          </a:p>
          <a:p>
            <a:pPr lvl="2"/>
            <a:r>
              <a:rPr lang="en-US" dirty="0"/>
              <a:t>Salary increases</a:t>
            </a:r>
          </a:p>
          <a:p>
            <a:pPr lvl="2"/>
            <a:r>
              <a:rPr lang="en-US" dirty="0"/>
              <a:t>Payroll growth </a:t>
            </a:r>
          </a:p>
          <a:p>
            <a:pPr lvl="2"/>
            <a:r>
              <a:rPr lang="en-US" dirty="0"/>
              <a:t>Price inflation</a:t>
            </a:r>
          </a:p>
        </p:txBody>
      </p:sp>
      <p:sp>
        <p:nvSpPr>
          <p:cNvPr id="17412" name="Slide Number Placeholder 3"/>
          <p:cNvSpPr>
            <a:spLocks noGrp="1"/>
          </p:cNvSpPr>
          <p:nvPr>
            <p:ph type="sldNum" sz="quarter" idx="10"/>
          </p:nvPr>
        </p:nvSpPr>
        <p:spPr>
          <a:noFill/>
        </p:spPr>
        <p:txBody>
          <a:bodyPr/>
          <a:lstStyle/>
          <a:p>
            <a:fld id="{77FB0756-A846-4019-9368-3ACD27B65A9D}" type="slidenum">
              <a:rPr lang="en-US" smtClean="0"/>
              <a:pPr/>
              <a:t>4</a:t>
            </a:fld>
            <a:endParaRPr lang="en-US" dirty="0"/>
          </a:p>
        </p:txBody>
      </p:sp>
    </p:spTree>
    <p:extLst>
      <p:ext uri="{BB962C8B-B14F-4D97-AF65-F5344CB8AC3E}">
        <p14:creationId xmlns:p14="http://schemas.microsoft.com/office/powerpoint/2010/main" val="1251640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r>
              <a:rPr lang="en-US" dirty="0"/>
              <a:t>The UAAL is amortized as a level percentage of payroll over an open period</a:t>
            </a:r>
          </a:p>
          <a:p>
            <a:pPr lvl="1"/>
            <a:r>
              <a:rPr lang="en-US" dirty="0"/>
              <a:t>It is assumed that payroll grows 3.00% annually.</a:t>
            </a:r>
          </a:p>
          <a:p>
            <a:pPr lvl="1"/>
            <a:r>
              <a:rPr lang="en-US" dirty="0"/>
              <a:t>The approach “refinances” the UAAL every year.</a:t>
            </a:r>
          </a:p>
          <a:p>
            <a:pPr marL="285750" indent="-285750"/>
            <a:r>
              <a:rPr lang="en-US" dirty="0"/>
              <a:t>2019 NCPERS Public Retirement Systems Study, published January 22, 2020</a:t>
            </a:r>
          </a:p>
          <a:p>
            <a:pPr lvl="1"/>
            <a:r>
              <a:rPr lang="en-US" dirty="0"/>
              <a:t>“</a:t>
            </a:r>
            <a:r>
              <a:rPr lang="en-US" i="1" dirty="0"/>
              <a:t>Pension funds are designed to fund liabilities over a period of time, which ensures long-term stability and makes annual budgeting easier through more predictable contribution levels. For responding funds, that period of time averages 22.4 years, which is the same as last year.”</a:t>
            </a:r>
          </a:p>
          <a:p>
            <a:pPr lvl="1"/>
            <a:r>
              <a:rPr lang="en-US" i="1" dirty="0"/>
              <a:t>“67% of respondents utilized closed amortization periods.”</a:t>
            </a:r>
          </a:p>
          <a:p>
            <a:pPr lvl="1"/>
            <a:endParaRPr lang="en-US" i="1"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40</a:t>
            </a:fld>
            <a:endParaRPr lang="en-US" dirty="0">
              <a:solidFill>
                <a:srgbClr val="000000"/>
              </a:solidFill>
            </a:endParaRPr>
          </a:p>
        </p:txBody>
      </p:sp>
    </p:spTree>
    <p:extLst>
      <p:ext uri="{BB962C8B-B14F-4D97-AF65-F5344CB8AC3E}">
        <p14:creationId xmlns:p14="http://schemas.microsoft.com/office/powerpoint/2010/main" val="2023892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1295400" y="1447800"/>
            <a:ext cx="7391400" cy="4525963"/>
          </a:xfrm>
        </p:spPr>
        <p:txBody>
          <a:bodyPr/>
          <a:lstStyle/>
          <a:p>
            <a:pPr marL="285750"/>
            <a:r>
              <a:rPr lang="en-US" dirty="0"/>
              <a:t>Level Dollar Amortization</a:t>
            </a:r>
          </a:p>
          <a:p>
            <a:pPr marL="685800" lvl="1"/>
            <a:r>
              <a:rPr lang="en-US" dirty="0"/>
              <a:t>Similar to a traditional mortgage.</a:t>
            </a:r>
          </a:p>
          <a:p>
            <a:pPr marL="685800" lvl="1"/>
            <a:r>
              <a:rPr lang="en-US" dirty="0"/>
              <a:t>UAAL is financed by a fixed dollar amount over the entire amortization period.</a:t>
            </a:r>
          </a:p>
          <a:p>
            <a:pPr marL="685800" lvl="1"/>
            <a:endParaRPr lang="en-US" dirty="0"/>
          </a:p>
          <a:p>
            <a:endParaRPr lang="en-US" dirty="0"/>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250199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1295400" y="1447800"/>
            <a:ext cx="7391400" cy="4525963"/>
          </a:xfrm>
        </p:spPr>
        <p:txBody>
          <a:bodyPr/>
          <a:lstStyle/>
          <a:p>
            <a:pPr marL="285750"/>
            <a:r>
              <a:rPr lang="en-US" dirty="0"/>
              <a:t>Level Percentage of Payroll Amortization</a:t>
            </a:r>
          </a:p>
          <a:p>
            <a:pPr marL="685800" lvl="1"/>
            <a:r>
              <a:rPr lang="en-US" dirty="0"/>
              <a:t>UAAL is amortized a fixed percentage of payroll.</a:t>
            </a:r>
          </a:p>
          <a:p>
            <a:pPr marL="685800" lvl="1"/>
            <a:r>
              <a:rPr lang="en-US" dirty="0"/>
              <a:t>Payroll is currently assumed to grow at 3.00% per year.</a:t>
            </a:r>
          </a:p>
          <a:p>
            <a:pPr marL="685800" lvl="1"/>
            <a:r>
              <a:rPr lang="en-US" dirty="0"/>
              <a:t>Initial amortization payments are lower than they would be under Level Dollar Amortization, but the payments increase at the assumed fixed rate each year so that ultimately the amortization payment exceeds the Level Dollar Amortization payment. </a:t>
            </a:r>
          </a:p>
          <a:p>
            <a:pPr marL="685800" lvl="1"/>
            <a:r>
              <a:rPr lang="en-US" dirty="0"/>
              <a:t>Negative amortization </a:t>
            </a:r>
          </a:p>
          <a:p>
            <a:pPr marL="1085850" lvl="2"/>
            <a:r>
              <a:rPr lang="en-US" dirty="0"/>
              <a:t>Shorter amortization periods eliminate negative amortization.</a:t>
            </a:r>
          </a:p>
          <a:p>
            <a:pPr marL="685800" lvl="1"/>
            <a:endParaRPr lang="en-US" dirty="0"/>
          </a:p>
          <a:p>
            <a:endParaRPr lang="en-US" dirty="0"/>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42</a:t>
            </a:fld>
            <a:endParaRPr lang="en-US" dirty="0">
              <a:solidFill>
                <a:srgbClr val="000000"/>
              </a:solidFill>
            </a:endParaRPr>
          </a:p>
        </p:txBody>
      </p:sp>
    </p:spTree>
    <p:extLst>
      <p:ext uri="{BB962C8B-B14F-4D97-AF65-F5344CB8AC3E}">
        <p14:creationId xmlns:p14="http://schemas.microsoft.com/office/powerpoint/2010/main" val="1349493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41121046"/>
              </p:ext>
            </p:extLst>
          </p:nvPr>
        </p:nvGraphicFramePr>
        <p:xfrm>
          <a:off x="1295400" y="1600200"/>
          <a:ext cx="7620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9B01D83E-19EB-4C2B-82F6-350B65A819F6}" type="slidenum">
              <a:rPr lang="en-US" smtClean="0">
                <a:solidFill>
                  <a:srgbClr val="000000"/>
                </a:solidFill>
              </a:rPr>
              <a:pPr>
                <a:defRPr/>
              </a:pPr>
              <a:t>43</a:t>
            </a:fld>
            <a:endParaRPr lang="en-US" dirty="0">
              <a:solidFill>
                <a:srgbClr val="000000"/>
              </a:solidFill>
            </a:endParaRPr>
          </a:p>
        </p:txBody>
      </p:sp>
      <p:sp>
        <p:nvSpPr>
          <p:cNvPr id="4" name="Title 3"/>
          <p:cNvSpPr>
            <a:spLocks noGrp="1"/>
          </p:cNvSpPr>
          <p:nvPr>
            <p:ph type="title"/>
          </p:nvPr>
        </p:nvSpPr>
        <p:spPr/>
        <p:txBody>
          <a:bodyPr/>
          <a:lstStyle/>
          <a:p>
            <a:pPr algn="ctr"/>
            <a:r>
              <a:rPr lang="en-US" dirty="0"/>
              <a:t>Unfunded Actuarial Accrued Liability Balance</a:t>
            </a:r>
          </a:p>
        </p:txBody>
      </p:sp>
    </p:spTree>
    <p:extLst>
      <p:ext uri="{BB962C8B-B14F-4D97-AF65-F5344CB8AC3E}">
        <p14:creationId xmlns:p14="http://schemas.microsoft.com/office/powerpoint/2010/main" val="3830129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00150390"/>
              </p:ext>
            </p:extLst>
          </p:nvPr>
        </p:nvGraphicFramePr>
        <p:xfrm>
          <a:off x="1295400" y="1600200"/>
          <a:ext cx="7620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9B01D83E-19EB-4C2B-82F6-350B65A819F6}" type="slidenum">
              <a:rPr lang="en-US" smtClean="0">
                <a:solidFill>
                  <a:srgbClr val="000000"/>
                </a:solidFill>
              </a:rPr>
              <a:pPr>
                <a:defRPr/>
              </a:pPr>
              <a:t>44</a:t>
            </a:fld>
            <a:endParaRPr lang="en-US" dirty="0">
              <a:solidFill>
                <a:srgbClr val="000000"/>
              </a:solidFill>
            </a:endParaRPr>
          </a:p>
        </p:txBody>
      </p:sp>
      <p:sp>
        <p:nvSpPr>
          <p:cNvPr id="4" name="Title 3"/>
          <p:cNvSpPr>
            <a:spLocks noGrp="1"/>
          </p:cNvSpPr>
          <p:nvPr>
            <p:ph type="title"/>
          </p:nvPr>
        </p:nvSpPr>
        <p:spPr/>
        <p:txBody>
          <a:bodyPr/>
          <a:lstStyle/>
          <a:p>
            <a:pPr algn="ctr"/>
            <a:r>
              <a:rPr lang="en-US" dirty="0"/>
              <a:t>Unfunded Actuarial Accrued Liability Payments</a:t>
            </a:r>
          </a:p>
        </p:txBody>
      </p:sp>
    </p:spTree>
    <p:extLst>
      <p:ext uri="{BB962C8B-B14F-4D97-AF65-F5344CB8AC3E}">
        <p14:creationId xmlns:p14="http://schemas.microsoft.com/office/powerpoint/2010/main" val="3866363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marL="285750" indent="-285750"/>
            <a:r>
              <a:rPr lang="en-US" dirty="0"/>
              <a:t>Single Amortization Base</a:t>
            </a:r>
          </a:p>
          <a:p>
            <a:pPr marL="685800" lvl="1"/>
            <a:r>
              <a:rPr lang="en-US" dirty="0"/>
              <a:t>UAAL is recalculated each year in the valuation and experience gains/losses or other changes in the UAAL are folded in the single UAAL amortization base. </a:t>
            </a:r>
          </a:p>
          <a:p>
            <a:endParaRPr lang="en-US" dirty="0"/>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657601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marL="285750"/>
            <a:r>
              <a:rPr lang="en-US" dirty="0"/>
              <a:t>Separate Amortization Bases</a:t>
            </a:r>
          </a:p>
          <a:p>
            <a:pPr marL="685800" lvl="1"/>
            <a:r>
              <a:rPr lang="en-US" dirty="0"/>
              <a:t>UAAL is composed of multiple amortization bases, each </a:t>
            </a:r>
            <a:r>
              <a:rPr lang="en-US"/>
              <a:t>with its </a:t>
            </a:r>
            <a:r>
              <a:rPr lang="en-US" dirty="0"/>
              <a:t>own payment schedule and remaining amortization period. </a:t>
            </a:r>
          </a:p>
          <a:p>
            <a:pPr marL="685800" lvl="1"/>
            <a:r>
              <a:rPr lang="en-US" dirty="0"/>
              <a:t>In each valuation, the unexpected change in the UAAL is established as new amortization base over the designated amortization period beginning on the valuation date. </a:t>
            </a:r>
          </a:p>
          <a:p>
            <a:pPr marL="685800" lvl="1"/>
            <a:r>
              <a:rPr lang="en-US" dirty="0"/>
              <a:t>The UAAL is the sum of all outstanding amortization bases and the UAAL payment is the sum of all the amortization payments on all existing amortization bases.</a:t>
            </a:r>
          </a:p>
          <a:p>
            <a:pPr marL="685800" lvl="1"/>
            <a:endParaRPr lang="en-US" i="1" dirty="0"/>
          </a:p>
          <a:p>
            <a:endParaRPr lang="en-US" dirty="0"/>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46</a:t>
            </a:fld>
            <a:endParaRPr lang="en-US" dirty="0">
              <a:solidFill>
                <a:srgbClr val="000000"/>
              </a:solidFill>
            </a:endParaRPr>
          </a:p>
        </p:txBody>
      </p:sp>
    </p:spTree>
    <p:extLst>
      <p:ext uri="{BB962C8B-B14F-4D97-AF65-F5344CB8AC3E}">
        <p14:creationId xmlns:p14="http://schemas.microsoft.com/office/powerpoint/2010/main" val="588132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47</a:t>
            </a:fld>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3841922"/>
              </p:ext>
            </p:extLst>
          </p:nvPr>
        </p:nvGraphicFramePr>
        <p:xfrm>
          <a:off x="1447800" y="1981200"/>
          <a:ext cx="7261806" cy="4525948"/>
        </p:xfrm>
        <a:graphic>
          <a:graphicData uri="http://schemas.openxmlformats.org/drawingml/2006/table">
            <a:tbl>
              <a:tblPr>
                <a:tableStyleId>{5C22544A-7EE6-4342-B048-85BDC9FD1C3A}</a:tableStyleId>
              </a:tblPr>
              <a:tblGrid>
                <a:gridCol w="92812">
                  <a:extLst>
                    <a:ext uri="{9D8B030D-6E8A-4147-A177-3AD203B41FA5}">
                      <a16:colId xmlns:a16="http://schemas.microsoft.com/office/drawing/2014/main" val="20000"/>
                    </a:ext>
                  </a:extLst>
                </a:gridCol>
                <a:gridCol w="258748">
                  <a:extLst>
                    <a:ext uri="{9D8B030D-6E8A-4147-A177-3AD203B41FA5}">
                      <a16:colId xmlns:a16="http://schemas.microsoft.com/office/drawing/2014/main" val="20001"/>
                    </a:ext>
                  </a:extLst>
                </a:gridCol>
                <a:gridCol w="2306228">
                  <a:extLst>
                    <a:ext uri="{9D8B030D-6E8A-4147-A177-3AD203B41FA5}">
                      <a16:colId xmlns:a16="http://schemas.microsoft.com/office/drawing/2014/main" val="20002"/>
                    </a:ext>
                  </a:extLst>
                </a:gridCol>
                <a:gridCol w="731243">
                  <a:extLst>
                    <a:ext uri="{9D8B030D-6E8A-4147-A177-3AD203B41FA5}">
                      <a16:colId xmlns:a16="http://schemas.microsoft.com/office/drawing/2014/main" val="20003"/>
                    </a:ext>
                  </a:extLst>
                </a:gridCol>
                <a:gridCol w="731243">
                  <a:extLst>
                    <a:ext uri="{9D8B030D-6E8A-4147-A177-3AD203B41FA5}">
                      <a16:colId xmlns:a16="http://schemas.microsoft.com/office/drawing/2014/main" val="20004"/>
                    </a:ext>
                  </a:extLst>
                </a:gridCol>
                <a:gridCol w="731243">
                  <a:extLst>
                    <a:ext uri="{9D8B030D-6E8A-4147-A177-3AD203B41FA5}">
                      <a16:colId xmlns:a16="http://schemas.microsoft.com/office/drawing/2014/main" val="20005"/>
                    </a:ext>
                  </a:extLst>
                </a:gridCol>
                <a:gridCol w="922491">
                  <a:extLst>
                    <a:ext uri="{9D8B030D-6E8A-4147-A177-3AD203B41FA5}">
                      <a16:colId xmlns:a16="http://schemas.microsoft.com/office/drawing/2014/main" val="20006"/>
                    </a:ext>
                  </a:extLst>
                </a:gridCol>
                <a:gridCol w="731243">
                  <a:extLst>
                    <a:ext uri="{9D8B030D-6E8A-4147-A177-3AD203B41FA5}">
                      <a16:colId xmlns:a16="http://schemas.microsoft.com/office/drawing/2014/main" val="20007"/>
                    </a:ext>
                  </a:extLst>
                </a:gridCol>
                <a:gridCol w="292497">
                  <a:extLst>
                    <a:ext uri="{9D8B030D-6E8A-4147-A177-3AD203B41FA5}">
                      <a16:colId xmlns:a16="http://schemas.microsoft.com/office/drawing/2014/main" val="20008"/>
                    </a:ext>
                  </a:extLst>
                </a:gridCol>
                <a:gridCol w="464058">
                  <a:extLst>
                    <a:ext uri="{9D8B030D-6E8A-4147-A177-3AD203B41FA5}">
                      <a16:colId xmlns:a16="http://schemas.microsoft.com/office/drawing/2014/main" val="20009"/>
                    </a:ext>
                  </a:extLst>
                </a:gridCol>
              </a:tblGrid>
              <a:tr h="118215">
                <a:tc>
                  <a:txBody>
                    <a:bodyPr/>
                    <a:lstStyle/>
                    <a:p>
                      <a:pPr algn="ctr" fontAlgn="b"/>
                      <a:endParaRPr lang="en-US" sz="7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BOY</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BOY</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118215">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Outstanding</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2018/2019</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Outstanding</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2019/2020</a:t>
                      </a:r>
                      <a:endParaRPr lang="en-US" sz="7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700" u="none" strike="noStrike">
                          <a:effectLst/>
                        </a:rPr>
                        <a:t>Years</a:t>
                      </a:r>
                      <a:endParaRPr lang="en-US" sz="7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10001"/>
                  </a:ext>
                </a:extLst>
              </a:tr>
              <a:tr h="118215">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Original</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Balance as of</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Amortization</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Balance as of</a:t>
                      </a:r>
                      <a:endParaRPr lang="en-US" sz="7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none" strike="noStrike">
                          <a:effectLst/>
                        </a:rPr>
                        <a:t>Amortization</a:t>
                      </a:r>
                      <a:endParaRPr lang="en-US" sz="7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700" u="none" strike="noStrike">
                          <a:effectLst/>
                        </a:rPr>
                        <a:t>Remaining</a:t>
                      </a:r>
                      <a:endParaRPr lang="en-US" sz="7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10002"/>
                  </a:ext>
                </a:extLst>
              </a:tr>
              <a:tr h="118215">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700" u="sng" strike="noStrike">
                          <a:effectLst/>
                        </a:rPr>
                        <a:t>Description</a:t>
                      </a:r>
                      <a:endParaRPr lang="en-US" sz="700" b="1" i="0" u="sng"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700" u="sng" strike="noStrike">
                          <a:effectLst/>
                        </a:rPr>
                        <a:t>Amount</a:t>
                      </a:r>
                      <a:endParaRPr lang="en-US" sz="700" b="1" i="0" u="sng"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sng" strike="noStrike">
                          <a:effectLst/>
                        </a:rPr>
                        <a:t>October 1, 2018</a:t>
                      </a:r>
                      <a:endParaRPr lang="en-US" sz="700" b="1" i="0" u="sng"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sng" strike="noStrike">
                          <a:effectLst/>
                        </a:rPr>
                        <a:t>Payment</a:t>
                      </a:r>
                      <a:endParaRPr lang="en-US" sz="700" b="1" i="0" u="sng"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sng" strike="noStrike">
                          <a:effectLst/>
                        </a:rPr>
                        <a:t>October 1, 2019</a:t>
                      </a:r>
                      <a:endParaRPr lang="en-US" sz="700" b="1" i="0" u="sng"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700" u="sng" strike="noStrike">
                          <a:effectLst/>
                        </a:rPr>
                        <a:t>Payment</a:t>
                      </a:r>
                      <a:endParaRPr lang="en-US" sz="700" b="1" i="0" u="sng"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700" u="sng" strike="noStrike">
                          <a:effectLst/>
                        </a:rPr>
                        <a:t>October 1, 2019</a:t>
                      </a:r>
                      <a:endParaRPr lang="en-US" sz="700" b="1" i="0" u="sng"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10003"/>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1989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($180,749)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($20,800)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($20,800)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($376,257)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($86,792)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($44,481)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($45,548)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($45,548)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$180,600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$62,107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$21,746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$43,449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$22,257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($248,979)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($111,319)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($29,950)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($87,594)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($30,642)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8"/>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($304,735)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($166,330)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($36,673)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($139,576)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($37,503)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09"/>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$290,132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$189,643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$35,685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$165,736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$36,477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0"/>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($1,175,801)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($852,100)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($140,723)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($765,797)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($143,785)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1"/>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($1,384,333)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($1,134,111)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($167,772)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($1,040,264)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($171,351)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2"/>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($4,825,881)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($4,744,472)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($638,541)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($4,420,035)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($651,900)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3"/>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($3,450,637)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($3,303,957)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($409,523)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($3,115,858)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($417,924)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4"/>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1999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($4,863,161)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($4,652,675)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($536,372)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($4,431,200)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($547,159)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5"/>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($1,480,206)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($1,419,381)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($153,425)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($1,362,802)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($156,450)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6"/>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$7,815,513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$7,715,235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$787,258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$7,457,967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$802,480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7"/>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$9,987,004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$10,091,770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$977,678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$9,811,320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$996,212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8"/>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$4,483,179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$4,610,333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$426,142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$4,504,282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$434,063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19"/>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$4,956,483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$5,176,040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$458,415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$5,078,523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$466,771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0"/>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$6,499,426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$6,866,920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$584,892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$6,762,603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$595,345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1"/>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($3,577,856)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($3,801,277)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($312,401)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($3,755,775)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($317,876)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2"/>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$343,924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$365,863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$29,096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$362,530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$29,596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3"/>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$2,246,447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$2,384,913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$184,003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$2,369,280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$187,104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4"/>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2009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$14,709,552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$15,547,923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$1,166,460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$15,481,645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$1,185,741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5"/>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$1,517,167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$1,593,248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$116,473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$1,589,748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$118,361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6"/>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$10,387,585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$10,854,555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$774,663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$10,851,004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$786,980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7"/>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$6,483,132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$6,758,609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$471,686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$6,767,873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$479,043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8"/>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($3,009,142)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($3,124,857)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($213,595)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($3,133,974)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($216,863)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29"/>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($3,745,256)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($3,868,857)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($259,370)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($3,885,613)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($263,264)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0"/>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2015</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($407,300)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($418,004)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($27,520)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($420,356)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($27,926)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1"/>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2016</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($3,814,042)</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($3,884,291)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($251,441)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($3,910,763)</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($255,074)</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2"/>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2017</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$4,344,887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$4,305,824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$346,894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$4,261,788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$343,996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3"/>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Experience (Gain)/Loss</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$851,524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$851,524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$67,956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$843,511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$67,377 </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years</a:t>
                      </a:r>
                      <a:endParaRPr lang="en-US" sz="7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4"/>
                  </a:ext>
                </a:extLst>
              </a:tr>
              <a:tr h="126659">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a:effectLst/>
                        </a:rPr>
                        <a:t>2019</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dirty="0">
                          <a:effectLst/>
                        </a:rPr>
                        <a:t>Experience (Gain)/Loss</a:t>
                      </a:r>
                      <a:endParaRPr lang="en-US" sz="7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($259,231)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($259,231)</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($20,508)</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700" u="none" strike="noStrike">
                          <a:effectLst/>
                        </a:rPr>
                        <a:t>30</a:t>
                      </a:r>
                      <a:endParaRPr lang="en-US" sz="7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700" u="none" strike="noStrike" dirty="0">
                          <a:effectLst/>
                        </a:rPr>
                        <a:t>years</a:t>
                      </a:r>
                      <a:endParaRPr lang="en-US" sz="7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035"/>
                  </a:ext>
                </a:extLst>
              </a:tr>
            </a:tbl>
          </a:graphicData>
        </a:graphic>
      </p:graphicFrame>
      <p:sp>
        <p:nvSpPr>
          <p:cNvPr id="2" name="TextBox 1"/>
          <p:cNvSpPr txBox="1"/>
          <p:nvPr/>
        </p:nvSpPr>
        <p:spPr>
          <a:xfrm>
            <a:off x="1447800" y="1447800"/>
            <a:ext cx="7261806"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Hypothetical layered amortization</a:t>
            </a:r>
          </a:p>
        </p:txBody>
      </p:sp>
    </p:spTree>
    <p:extLst>
      <p:ext uri="{BB962C8B-B14F-4D97-AF65-F5344CB8AC3E}">
        <p14:creationId xmlns:p14="http://schemas.microsoft.com/office/powerpoint/2010/main" val="2355431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marL="285750"/>
            <a:r>
              <a:rPr lang="en-US" dirty="0"/>
              <a:t>Recommendation</a:t>
            </a:r>
          </a:p>
          <a:p>
            <a:pPr marL="685800" lvl="1"/>
            <a:r>
              <a:rPr lang="en-US" dirty="0"/>
              <a:t>Level Percentage of Payroll assuming payroll grows 2.50% annually</a:t>
            </a:r>
          </a:p>
          <a:p>
            <a:pPr marL="685800" lvl="1"/>
            <a:r>
              <a:rPr lang="en-US" dirty="0"/>
              <a:t>Closed amortization period</a:t>
            </a:r>
          </a:p>
          <a:p>
            <a:pPr marL="685800" lvl="1"/>
            <a:r>
              <a:rPr lang="en-US" dirty="0"/>
              <a:t>Layered amortization</a:t>
            </a:r>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Amortization of UAAL</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48</a:t>
            </a:fld>
            <a:endParaRPr lang="en-US" dirty="0">
              <a:solidFill>
                <a:srgbClr val="000000"/>
              </a:solidFill>
            </a:endParaRPr>
          </a:p>
        </p:txBody>
      </p:sp>
    </p:spTree>
    <p:extLst>
      <p:ext uri="{BB962C8B-B14F-4D97-AF65-F5344CB8AC3E}">
        <p14:creationId xmlns:p14="http://schemas.microsoft.com/office/powerpoint/2010/main" val="3929524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r>
              <a:rPr lang="en-US" dirty="0"/>
              <a:t>Currently assume a 17.3% load on final average salary at retirement for cashed-in vacation and sick days. </a:t>
            </a:r>
          </a:p>
          <a:p>
            <a:pPr lvl="1"/>
            <a:r>
              <a:rPr lang="en-US" dirty="0"/>
              <a:t>Recently updated in June 30, 2019 valuation</a:t>
            </a:r>
          </a:p>
          <a:p>
            <a:pPr lvl="2"/>
            <a:r>
              <a:rPr lang="en-US" dirty="0"/>
              <a:t>Recommend no change</a:t>
            </a:r>
          </a:p>
          <a:p>
            <a:r>
              <a:rPr lang="en-US" dirty="0"/>
              <a:t>Currently assume additional credited service at retirement is 2/3 of a year.</a:t>
            </a:r>
          </a:p>
          <a:p>
            <a:pPr lvl="1"/>
            <a:r>
              <a:rPr lang="en-US" dirty="0"/>
              <a:t>Recommend increasing additional credited service load at retirement to 1 year based on recent experience</a:t>
            </a:r>
          </a:p>
          <a:p>
            <a:endParaRPr lang="en-US" dirty="0"/>
          </a:p>
          <a:p>
            <a:endParaRPr lang="en-US" dirty="0"/>
          </a:p>
          <a:p>
            <a:endParaRPr lang="en-US" dirty="0"/>
          </a:p>
          <a:p>
            <a:endParaRPr lang="en-US" dirty="0"/>
          </a:p>
          <a:p>
            <a:pPr lvl="1"/>
            <a:endParaRPr lang="en-US" dirty="0"/>
          </a:p>
          <a:p>
            <a:pPr lvl="1">
              <a:buNone/>
            </a:pPr>
            <a:endParaRPr lang="en-US" dirty="0"/>
          </a:p>
          <a:p>
            <a:pPr lvl="1">
              <a:buFont typeface="Wingdings" pitchFamily="2" charset="2"/>
              <a:buNone/>
            </a:pPr>
            <a:endParaRPr lang="en-US" dirty="0"/>
          </a:p>
          <a:p>
            <a:pPr algn="ctr">
              <a:buFont typeface="Wingdings" pitchFamily="2" charset="2"/>
              <a:buNone/>
            </a:pPr>
            <a:endParaRPr lang="en-US" u="sng" dirty="0"/>
          </a:p>
          <a:p>
            <a:pPr>
              <a:buFont typeface="Wingdings" pitchFamily="2" charset="2"/>
              <a:buNone/>
            </a:pPr>
            <a:endParaRPr lang="en-US" dirty="0"/>
          </a:p>
          <a:p>
            <a:pPr>
              <a:buFont typeface="Wingdings" pitchFamily="2" charset="2"/>
              <a:buNone/>
            </a:pPr>
            <a:endParaRPr lang="en-US" dirty="0"/>
          </a:p>
        </p:txBody>
      </p:sp>
      <p:sp>
        <p:nvSpPr>
          <p:cNvPr id="9219" name="Title 2"/>
          <p:cNvSpPr>
            <a:spLocks noGrp="1"/>
          </p:cNvSpPr>
          <p:nvPr>
            <p:ph type="title"/>
          </p:nvPr>
        </p:nvSpPr>
        <p:spPr>
          <a:xfrm>
            <a:off x="1143000" y="0"/>
            <a:ext cx="7086600" cy="1143000"/>
          </a:xfrm>
        </p:spPr>
        <p:txBody>
          <a:bodyPr/>
          <a:lstStyle/>
          <a:p>
            <a:pPr algn="ctr"/>
            <a:r>
              <a:rPr lang="en-US" dirty="0"/>
              <a:t>Unused Sick and Vacation Days</a:t>
            </a:r>
          </a:p>
        </p:txBody>
      </p:sp>
      <p:sp>
        <p:nvSpPr>
          <p:cNvPr id="9220" name="Slide Number Placeholder 3"/>
          <p:cNvSpPr>
            <a:spLocks noGrp="1"/>
          </p:cNvSpPr>
          <p:nvPr>
            <p:ph type="sldNum" sz="quarter" idx="10"/>
          </p:nvPr>
        </p:nvSpPr>
        <p:spPr>
          <a:noFill/>
        </p:spPr>
        <p:txBody>
          <a:bodyPr/>
          <a:lstStyle/>
          <a:p>
            <a:fld id="{4F8227FF-1A6C-4CF4-8C65-7983A3736BA2}" type="slidenum">
              <a:rPr lang="en-US" smtClean="0">
                <a:solidFill>
                  <a:srgbClr val="000000"/>
                </a:solidFill>
              </a:rPr>
              <a:pPr/>
              <a:t>49</a:t>
            </a:fld>
            <a:endParaRPr lang="en-US" dirty="0">
              <a:solidFill>
                <a:srgbClr val="000000"/>
              </a:solidFill>
            </a:endParaRPr>
          </a:p>
        </p:txBody>
      </p:sp>
    </p:spTree>
    <p:extLst>
      <p:ext uri="{BB962C8B-B14F-4D97-AF65-F5344CB8AC3E}">
        <p14:creationId xmlns:p14="http://schemas.microsoft.com/office/powerpoint/2010/main" val="306097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z="2000" dirty="0"/>
              <a:t>Assumptions Reviewed</a:t>
            </a:r>
          </a:p>
          <a:p>
            <a:pPr lvl="1"/>
            <a:r>
              <a:rPr lang="en-US" sz="2000" dirty="0"/>
              <a:t>Rates of Withdrawal</a:t>
            </a:r>
          </a:p>
          <a:p>
            <a:pPr lvl="1"/>
            <a:r>
              <a:rPr lang="en-US" sz="2000" dirty="0"/>
              <a:t>Rates of Pre-Retirement Mortality</a:t>
            </a:r>
          </a:p>
          <a:p>
            <a:pPr lvl="1"/>
            <a:r>
              <a:rPr lang="en-US" sz="2000" dirty="0"/>
              <a:t>Rates of Disability Retirement</a:t>
            </a:r>
          </a:p>
          <a:p>
            <a:pPr lvl="1"/>
            <a:r>
              <a:rPr lang="en-US" sz="2000" dirty="0"/>
              <a:t>Rates of Service Retirement</a:t>
            </a:r>
          </a:p>
          <a:p>
            <a:pPr lvl="1"/>
            <a:r>
              <a:rPr lang="en-US" sz="2000" dirty="0"/>
              <a:t>Rates of Post-Retirement Mortality</a:t>
            </a:r>
          </a:p>
          <a:p>
            <a:pPr lvl="1"/>
            <a:r>
              <a:rPr lang="en-US" sz="2000" dirty="0"/>
              <a:t>Rates of Salary Increase</a:t>
            </a:r>
          </a:p>
          <a:p>
            <a:pPr lvl="1">
              <a:spcBef>
                <a:spcPts val="0"/>
              </a:spcBef>
              <a:buFont typeface="Wingdings" pitchFamily="2" charset="2"/>
              <a:buNone/>
            </a:pPr>
            <a:endParaRPr lang="en-US" sz="2000" dirty="0"/>
          </a:p>
          <a:p>
            <a:r>
              <a:rPr lang="en-US" sz="2000" dirty="0"/>
              <a:t>Actuarial Standard of Practice (ASOP) No. 35, </a:t>
            </a:r>
            <a:r>
              <a:rPr lang="en-US" sz="2000" i="1" dirty="0"/>
              <a:t>“Selection of Demographic and Other Noneconomic Assumptions for Measuring Pension Obligations”</a:t>
            </a:r>
            <a:r>
              <a:rPr lang="en-US" sz="2000" dirty="0"/>
              <a:t>, which provides guidance to actuaries in selecting demographic assumptions for measuring obligations under defined benefit plans.</a:t>
            </a:r>
          </a:p>
        </p:txBody>
      </p:sp>
      <p:sp>
        <p:nvSpPr>
          <p:cNvPr id="19459" name="Title 2"/>
          <p:cNvSpPr>
            <a:spLocks noGrp="1"/>
          </p:cNvSpPr>
          <p:nvPr>
            <p:ph type="title"/>
          </p:nvPr>
        </p:nvSpPr>
        <p:spPr>
          <a:xfrm>
            <a:off x="1143000" y="0"/>
            <a:ext cx="7086600" cy="1219200"/>
          </a:xfrm>
        </p:spPr>
        <p:txBody>
          <a:bodyPr/>
          <a:lstStyle/>
          <a:p>
            <a:pPr algn="ctr"/>
            <a:r>
              <a:rPr lang="en-US" dirty="0"/>
              <a:t>Demographic Assumptions</a:t>
            </a:r>
          </a:p>
        </p:txBody>
      </p:sp>
      <p:sp>
        <p:nvSpPr>
          <p:cNvPr id="19460" name="Slide Number Placeholder 3"/>
          <p:cNvSpPr>
            <a:spLocks noGrp="1"/>
          </p:cNvSpPr>
          <p:nvPr>
            <p:ph type="sldNum" sz="quarter" idx="10"/>
          </p:nvPr>
        </p:nvSpPr>
        <p:spPr>
          <a:noFill/>
        </p:spPr>
        <p:txBody>
          <a:bodyPr/>
          <a:lstStyle/>
          <a:p>
            <a:fld id="{23139E6B-4E22-4510-B482-614564CD23AE}"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1143000" y="0"/>
            <a:ext cx="7086600" cy="1219200"/>
          </a:xfrm>
        </p:spPr>
        <p:txBody>
          <a:bodyPr/>
          <a:lstStyle/>
          <a:p>
            <a:pPr algn="ctr"/>
            <a:r>
              <a:rPr lang="en-US" dirty="0"/>
              <a:t>Impact of Recommendations</a:t>
            </a:r>
            <a:br>
              <a:rPr lang="en-US" dirty="0"/>
            </a:br>
            <a:r>
              <a:rPr lang="en-US" dirty="0"/>
              <a:t> ($’s In Thousands)</a:t>
            </a:r>
          </a:p>
        </p:txBody>
      </p:sp>
      <p:sp>
        <p:nvSpPr>
          <p:cNvPr id="10244" name="Slide Number Placeholder 3"/>
          <p:cNvSpPr>
            <a:spLocks noGrp="1"/>
          </p:cNvSpPr>
          <p:nvPr>
            <p:ph type="sldNum" sz="quarter" idx="10"/>
          </p:nvPr>
        </p:nvSpPr>
        <p:spPr>
          <a:noFill/>
        </p:spPr>
        <p:txBody>
          <a:bodyPr/>
          <a:lstStyle/>
          <a:p>
            <a:fld id="{34C967DB-979D-461A-8BC7-AAE254F7BA0E}" type="slidenum">
              <a:rPr lang="en-US" smtClean="0"/>
              <a:pPr/>
              <a:t>50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40420016"/>
              </p:ext>
            </p:extLst>
          </p:nvPr>
        </p:nvGraphicFramePr>
        <p:xfrm>
          <a:off x="1376623" y="1600200"/>
          <a:ext cx="7462578" cy="4495800"/>
        </p:xfrm>
        <a:graphic>
          <a:graphicData uri="http://schemas.openxmlformats.org/drawingml/2006/table">
            <a:tbl>
              <a:tblPr firstRow="1" firstCol="1" bandRow="1"/>
              <a:tblGrid>
                <a:gridCol w="1066083">
                  <a:extLst>
                    <a:ext uri="{9D8B030D-6E8A-4147-A177-3AD203B41FA5}">
                      <a16:colId xmlns:a16="http://schemas.microsoft.com/office/drawing/2014/main" val="20000"/>
                    </a:ext>
                  </a:extLst>
                </a:gridCol>
                <a:gridCol w="1009973">
                  <a:extLst>
                    <a:ext uri="{9D8B030D-6E8A-4147-A177-3AD203B41FA5}">
                      <a16:colId xmlns:a16="http://schemas.microsoft.com/office/drawing/2014/main" val="20001"/>
                    </a:ext>
                  </a:extLst>
                </a:gridCol>
                <a:gridCol w="1144636">
                  <a:extLst>
                    <a:ext uri="{9D8B030D-6E8A-4147-A177-3AD203B41FA5}">
                      <a16:colId xmlns:a16="http://schemas.microsoft.com/office/drawing/2014/main" val="20002"/>
                    </a:ext>
                  </a:extLst>
                </a:gridCol>
                <a:gridCol w="1144636">
                  <a:extLst>
                    <a:ext uri="{9D8B030D-6E8A-4147-A177-3AD203B41FA5}">
                      <a16:colId xmlns:a16="http://schemas.microsoft.com/office/drawing/2014/main" val="20003"/>
                    </a:ext>
                  </a:extLst>
                </a:gridCol>
                <a:gridCol w="1009973">
                  <a:extLst>
                    <a:ext uri="{9D8B030D-6E8A-4147-A177-3AD203B41FA5}">
                      <a16:colId xmlns:a16="http://schemas.microsoft.com/office/drawing/2014/main" val="20004"/>
                    </a:ext>
                  </a:extLst>
                </a:gridCol>
                <a:gridCol w="1077304">
                  <a:extLst>
                    <a:ext uri="{9D8B030D-6E8A-4147-A177-3AD203B41FA5}">
                      <a16:colId xmlns:a16="http://schemas.microsoft.com/office/drawing/2014/main" val="20005"/>
                    </a:ext>
                  </a:extLst>
                </a:gridCol>
                <a:gridCol w="1009973">
                  <a:extLst>
                    <a:ext uri="{9D8B030D-6E8A-4147-A177-3AD203B41FA5}">
                      <a16:colId xmlns:a16="http://schemas.microsoft.com/office/drawing/2014/main" val="20006"/>
                    </a:ext>
                  </a:extLst>
                </a:gridCol>
              </a:tblGrid>
              <a:tr h="528571">
                <a:tc gridSpan="7">
                  <a:txBody>
                    <a:bodyPr/>
                    <a:lstStyle/>
                    <a:p>
                      <a:pPr marL="0" marR="0" algn="ctr">
                        <a:lnSpc>
                          <a:spcPct val="107000"/>
                        </a:lnSpc>
                        <a:spcBef>
                          <a:spcPts val="0"/>
                        </a:spcBef>
                        <a:spcAft>
                          <a:spcPts val="0"/>
                        </a:spcAft>
                      </a:pPr>
                      <a:r>
                        <a:rPr lang="en-US" sz="1200" b="1" dirty="0">
                          <a:solidFill>
                            <a:srgbClr val="FFFFFF"/>
                          </a:solidFill>
                          <a:effectLst/>
                          <a:latin typeface="Times New Roman" panose="02020603050405020304" pitchFamily="18" charset="0"/>
                          <a:ea typeface="Times New Roman" panose="02020603050405020304" pitchFamily="18" charset="0"/>
                        </a:rPr>
                        <a:t>Impact on Principal Valuation Results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3333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8693">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Valuation Results 2019</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Total</a:t>
                      </a:r>
                      <a:endParaRPr lang="en-US" sz="120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Recommended Assumptions</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Demographic (Retirement, Withdrawal, and Disability)</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Mortality</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Payroll Growth</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tabLst>
                          <a:tab pos="2743200" algn="ctr"/>
                          <a:tab pos="5486400" algn="r"/>
                        </a:tabLst>
                      </a:pPr>
                      <a:r>
                        <a:rPr lang="en-US" sz="1000" b="1">
                          <a:effectLst/>
                          <a:latin typeface="Times New Roman" panose="02020603050405020304" pitchFamily="18" charset="0"/>
                          <a:ea typeface="Times New Roman" panose="02020603050405020304" pitchFamily="18" charset="0"/>
                        </a:rPr>
                        <a:t>Interest 6.75%</a:t>
                      </a:r>
                      <a:endParaRPr lang="en-US" sz="1200">
                        <a:effectLst/>
                        <a:latin typeface="Times New Roman" panose="02020603050405020304" pitchFamily="18" charset="0"/>
                        <a:ea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689020">
                <a:tc>
                  <a:txBody>
                    <a:bodyPr/>
                    <a:lstStyle/>
                    <a:p>
                      <a:pPr marL="0" marR="0">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rPr>
                        <a:t>Unfunded Accrued Liability</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241935" algn="r">
                        <a:lnSpc>
                          <a:spcPct val="107000"/>
                        </a:lnSpc>
                        <a:spcBef>
                          <a:spcPts val="600"/>
                        </a:spcBef>
                        <a:spcAft>
                          <a:spcPts val="0"/>
                        </a:spcAft>
                      </a:pPr>
                      <a:r>
                        <a:rPr lang="en-US" sz="1000">
                          <a:effectLst/>
                          <a:latin typeface="Times New Roman" panose="02020603050405020304" pitchFamily="18" charset="0"/>
                          <a:ea typeface="Times New Roman" panose="02020603050405020304" pitchFamily="18" charset="0"/>
                        </a:rPr>
                        <a:t>$118,345</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5486400" algn="r"/>
                        </a:tabLst>
                      </a:pPr>
                      <a:r>
                        <a:rPr lang="en-US" sz="1000">
                          <a:effectLst/>
                          <a:latin typeface="Times New Roman" panose="02020603050405020304" pitchFamily="18" charset="0"/>
                          <a:ea typeface="Times New Roman" panose="02020603050405020304" pitchFamily="18" charset="0"/>
                        </a:rPr>
                        <a:t>$193,429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$130,107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$124,168</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$118,345</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$178,319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55401">
                <a:tc>
                  <a:txBody>
                    <a:bodyPr/>
                    <a:lstStyle/>
                    <a:p>
                      <a:pPr marL="0" marR="0">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rPr>
                        <a:t>Funding Ratio</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82.7%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74.5%</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81.3%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82.0%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82.7%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76.0%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918693">
                <a:tc>
                  <a:txBody>
                    <a:bodyPr/>
                    <a:lstStyle/>
                    <a:p>
                      <a:pPr marL="0" marR="0">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rPr>
                        <a:t>Employer Annual Required Contribution</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241935" algn="r">
                        <a:lnSpc>
                          <a:spcPct val="107000"/>
                        </a:lnSpc>
                        <a:spcBef>
                          <a:spcPts val="600"/>
                        </a:spcBef>
                        <a:spcAft>
                          <a:spcPts val="0"/>
                        </a:spcAft>
                      </a:pPr>
                      <a:r>
                        <a:rPr lang="en-US" sz="1000">
                          <a:effectLst/>
                          <a:latin typeface="Times New Roman" panose="02020603050405020304" pitchFamily="18" charset="0"/>
                          <a:ea typeface="Times New Roman" panose="02020603050405020304" pitchFamily="18" charset="0"/>
                        </a:rPr>
                        <a:t>21.04%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445770" algn="dec"/>
                          <a:tab pos="2743200" algn="ctr"/>
                          <a:tab pos="5486400" algn="r"/>
                        </a:tabLst>
                      </a:pPr>
                      <a:r>
                        <a:rPr lang="en-US" sz="1000">
                          <a:effectLst/>
                          <a:latin typeface="Times New Roman" panose="02020603050405020304" pitchFamily="18" charset="0"/>
                          <a:ea typeface="Times New Roman" panose="02020603050405020304" pitchFamily="18" charset="0"/>
                        </a:rPr>
                        <a:t>32.24%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445770" algn="dec"/>
                          <a:tab pos="2743200" algn="ctr"/>
                          <a:tab pos="5486400" algn="r"/>
                        </a:tabLst>
                      </a:pPr>
                      <a:r>
                        <a:rPr lang="en-US" sz="1000">
                          <a:effectLst/>
                          <a:latin typeface="Times New Roman" panose="02020603050405020304" pitchFamily="18" charset="0"/>
                          <a:ea typeface="Times New Roman" panose="02020603050405020304" pitchFamily="18" charset="0"/>
                        </a:rPr>
                        <a:t>22.76%</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445770" algn="dec"/>
                          <a:tab pos="2743200" algn="ctr"/>
                          <a:tab pos="5486400" algn="r"/>
                        </a:tabLst>
                      </a:pPr>
                      <a:r>
                        <a:rPr lang="en-US" sz="1000">
                          <a:effectLst/>
                          <a:latin typeface="Times New Roman" panose="02020603050405020304" pitchFamily="18" charset="0"/>
                          <a:ea typeface="Times New Roman" panose="02020603050405020304" pitchFamily="18" charset="0"/>
                        </a:rPr>
                        <a:t>21.97%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445770" algn="dec"/>
                          <a:tab pos="2743200" algn="ctr"/>
                          <a:tab pos="5486400" algn="r"/>
                        </a:tabLst>
                      </a:pPr>
                      <a:r>
                        <a:rPr lang="en-US" sz="1000">
                          <a:effectLst/>
                          <a:latin typeface="Times New Roman" panose="02020603050405020304" pitchFamily="18" charset="0"/>
                          <a:ea typeface="Times New Roman" panose="02020603050405020304" pitchFamily="18" charset="0"/>
                        </a:rPr>
                        <a:t>21.63%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241935" algn="r">
                        <a:lnSpc>
                          <a:spcPct val="107000"/>
                        </a:lnSpc>
                        <a:spcBef>
                          <a:spcPts val="600"/>
                        </a:spcBef>
                        <a:spcAft>
                          <a:spcPts val="0"/>
                        </a:spcAft>
                        <a:tabLst>
                          <a:tab pos="445770" algn="dec"/>
                          <a:tab pos="2743200" algn="ctr"/>
                          <a:tab pos="5486400" algn="r"/>
                        </a:tabLst>
                      </a:pPr>
                      <a:r>
                        <a:rPr lang="en-US" sz="1000">
                          <a:effectLst/>
                          <a:latin typeface="Times New Roman" panose="02020603050405020304" pitchFamily="18" charset="0"/>
                          <a:ea typeface="Times New Roman" panose="02020603050405020304" pitchFamily="18" charset="0"/>
                        </a:rPr>
                        <a:t>29.11%</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885422">
                <a:tc>
                  <a:txBody>
                    <a:bodyPr/>
                    <a:lstStyle/>
                    <a:p>
                      <a:pPr marL="0" marR="0">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rPr>
                        <a:t>Amortization Period (in years)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9050" cap="flat" cmpd="dbl"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pPr>
                      <a:r>
                        <a:rPr lang="en-US" sz="1000">
                          <a:effectLst/>
                          <a:latin typeface="Times New Roman" panose="02020603050405020304" pitchFamily="18"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tabLst>
                          <a:tab pos="2743200" algn="ctr"/>
                          <a:tab pos="5486400" algn="r"/>
                        </a:tabLst>
                      </a:pPr>
                      <a:r>
                        <a:rPr lang="en-US" sz="1000">
                          <a:effectLst/>
                          <a:latin typeface="Times New Roman" panose="02020603050405020304" pitchFamily="18"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241935" algn="r">
                        <a:lnSpc>
                          <a:spcPct val="107000"/>
                        </a:lnSpc>
                        <a:spcBef>
                          <a:spcPts val="600"/>
                        </a:spcBef>
                        <a:spcAft>
                          <a:spcPts val="0"/>
                        </a:spcAft>
                        <a:tabLst>
                          <a:tab pos="2743200" algn="ctr"/>
                          <a:tab pos="5486400" algn="r"/>
                        </a:tabLst>
                      </a:pPr>
                      <a:r>
                        <a:rPr lang="en-US" sz="1000" dirty="0">
                          <a:effectLst/>
                          <a:latin typeface="Times New Roman" panose="02020603050405020304" pitchFamily="18" charset="0"/>
                          <a:ea typeface="Times New Roman" panose="02020603050405020304" pitchFamily="18" charset="0"/>
                        </a:rPr>
                        <a:t>30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r>
              <a:rPr lang="en-US" dirty="0"/>
              <a:t>Study compares what actually happened during the study period (7/1/2014 through 6/30/2019) with what was expected to happen.</a:t>
            </a:r>
          </a:p>
          <a:p>
            <a:pPr>
              <a:buFont typeface="Wingdings" pitchFamily="2" charset="2"/>
              <a:buNone/>
            </a:pPr>
            <a:endParaRPr lang="en-US" dirty="0"/>
          </a:p>
          <a:p>
            <a:r>
              <a:rPr lang="en-US" dirty="0"/>
              <a:t>Assumption changes recommended if actual experience differs significantly from expected.</a:t>
            </a:r>
          </a:p>
          <a:p>
            <a:pPr>
              <a:buFont typeface="Wingdings" pitchFamily="2" charset="2"/>
              <a:buNone/>
            </a:pPr>
            <a:endParaRPr lang="en-US" dirty="0"/>
          </a:p>
          <a:p>
            <a:r>
              <a:rPr lang="en-US" dirty="0"/>
              <a:t>Judgment required to extrapolate future experience from past experience.</a:t>
            </a:r>
          </a:p>
          <a:p>
            <a:pPr>
              <a:buFont typeface="Wingdings" pitchFamily="2" charset="2"/>
              <a:buNone/>
            </a:pPr>
            <a:endParaRPr lang="en-US" dirty="0"/>
          </a:p>
        </p:txBody>
      </p:sp>
      <p:sp>
        <p:nvSpPr>
          <p:cNvPr id="20483" name="Title 2"/>
          <p:cNvSpPr>
            <a:spLocks noGrp="1"/>
          </p:cNvSpPr>
          <p:nvPr>
            <p:ph type="title"/>
          </p:nvPr>
        </p:nvSpPr>
        <p:spPr>
          <a:xfrm>
            <a:off x="1143000" y="0"/>
            <a:ext cx="7086600" cy="1219200"/>
          </a:xfrm>
        </p:spPr>
        <p:txBody>
          <a:bodyPr/>
          <a:lstStyle/>
          <a:p>
            <a:pPr algn="ctr"/>
            <a:r>
              <a:rPr lang="en-US" dirty="0"/>
              <a:t>Demographic Assumptions</a:t>
            </a:r>
          </a:p>
        </p:txBody>
      </p:sp>
      <p:sp>
        <p:nvSpPr>
          <p:cNvPr id="20484" name="Slide Number Placeholder 3"/>
          <p:cNvSpPr>
            <a:spLocks noGrp="1"/>
          </p:cNvSpPr>
          <p:nvPr>
            <p:ph type="sldNum" sz="quarter" idx="10"/>
          </p:nvPr>
        </p:nvSpPr>
        <p:spPr>
          <a:noFill/>
        </p:spPr>
        <p:txBody>
          <a:bodyPr/>
          <a:lstStyle/>
          <a:p>
            <a:fld id="{6F0A0FD0-874B-42DC-83BD-E1E0491CBFA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dirty="0"/>
              <a:t>Actual/expected ratio was 139.7% </a:t>
            </a:r>
          </a:p>
          <a:p>
            <a:r>
              <a:rPr lang="en-US" dirty="0"/>
              <a:t>A ratio that is less than 100% indicates there were less withdrawals during the experience period than anticipated by the assumption</a:t>
            </a:r>
          </a:p>
          <a:p>
            <a:r>
              <a:rPr lang="en-US" dirty="0"/>
              <a:t>A ratio that is greater than 100% indicates there were more withdrawals during the experience period than anticipated by the assumption</a:t>
            </a:r>
          </a:p>
          <a:p>
            <a:pPr marL="0" indent="0">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(Withdrawal Rates)</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dirty="0"/>
              <a:t>Recommend updating the assumed rates of withdrawal based recent experience.</a:t>
            </a:r>
          </a:p>
          <a:p>
            <a:r>
              <a:rPr lang="en-US" dirty="0"/>
              <a:t>Actual/expected ratio based on the proposed rates  is 115.2%. </a:t>
            </a:r>
          </a:p>
          <a:p>
            <a:endParaRPr lang="en-US" dirty="0"/>
          </a:p>
          <a:p>
            <a:endParaRPr lang="en-US" dirty="0"/>
          </a:p>
          <a:p>
            <a:pPr marL="0" indent="0">
              <a:buNone/>
            </a:pPr>
            <a:endParaRPr lang="en-US" dirty="0"/>
          </a:p>
        </p:txBody>
      </p:sp>
      <p:sp>
        <p:nvSpPr>
          <p:cNvPr id="21507" name="Title 2"/>
          <p:cNvSpPr>
            <a:spLocks noGrp="1"/>
          </p:cNvSpPr>
          <p:nvPr>
            <p:ph type="title"/>
          </p:nvPr>
        </p:nvSpPr>
        <p:spPr>
          <a:xfrm>
            <a:off x="1143000" y="0"/>
            <a:ext cx="7086600" cy="1219200"/>
          </a:xfrm>
        </p:spPr>
        <p:txBody>
          <a:bodyPr/>
          <a:lstStyle/>
          <a:p>
            <a:pPr algn="ctr"/>
            <a:r>
              <a:rPr lang="en-US" dirty="0"/>
              <a:t>Demographic Assumptions</a:t>
            </a:r>
            <a:br>
              <a:rPr lang="en-US" dirty="0"/>
            </a:br>
            <a:r>
              <a:rPr lang="en-US" dirty="0"/>
              <a:t>(Withdrawal Rates)</a:t>
            </a:r>
          </a:p>
        </p:txBody>
      </p:sp>
      <p:sp>
        <p:nvSpPr>
          <p:cNvPr id="21508" name="Slide Number Placeholder 3"/>
          <p:cNvSpPr>
            <a:spLocks noGrp="1"/>
          </p:cNvSpPr>
          <p:nvPr>
            <p:ph type="sldNum" sz="quarter" idx="10"/>
          </p:nvPr>
        </p:nvSpPr>
        <p:spPr>
          <a:noFill/>
        </p:spPr>
        <p:txBody>
          <a:bodyPr/>
          <a:lstStyle/>
          <a:p>
            <a:fld id="{F47647AB-F1A8-4DAB-89BE-9C408A0D78D6}" type="slidenum">
              <a:rPr lang="en-US" smtClean="0"/>
              <a:pPr/>
              <a:t>8</a:t>
            </a:fld>
            <a:endParaRPr lang="en-US" dirty="0"/>
          </a:p>
        </p:txBody>
      </p:sp>
    </p:spTree>
    <p:extLst>
      <p:ext uri="{BB962C8B-B14F-4D97-AF65-F5344CB8AC3E}">
        <p14:creationId xmlns:p14="http://schemas.microsoft.com/office/powerpoint/2010/main" val="325678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B01D83E-19EB-4C2B-82F6-350B65A819F6}" type="slidenum">
              <a:rPr lang="en-US" smtClean="0"/>
              <a:pPr>
                <a:defRPr/>
              </a:pPr>
              <a:t>9</a:t>
            </a:fld>
            <a:endParaRPr lang="en-US" dirty="0"/>
          </a:p>
        </p:txBody>
      </p:sp>
      <p:sp>
        <p:nvSpPr>
          <p:cNvPr id="4" name="Title 3"/>
          <p:cNvSpPr>
            <a:spLocks noGrp="1"/>
          </p:cNvSpPr>
          <p:nvPr>
            <p:ph type="title"/>
          </p:nvPr>
        </p:nvSpPr>
        <p:spPr>
          <a:xfrm>
            <a:off x="1219200" y="0"/>
            <a:ext cx="6858000" cy="1143000"/>
          </a:xfrm>
        </p:spPr>
        <p:txBody>
          <a:bodyPr/>
          <a:lstStyle/>
          <a:p>
            <a:pPr algn="ctr"/>
            <a:r>
              <a:rPr lang="en-US" dirty="0"/>
              <a:t>Demographic Assumptions</a:t>
            </a:r>
            <a:br>
              <a:rPr lang="en-US" dirty="0"/>
            </a:br>
            <a:r>
              <a:rPr lang="en-US" dirty="0"/>
              <a:t>(Withdrawal Rates)</a:t>
            </a:r>
          </a:p>
        </p:txBody>
      </p:sp>
      <p:graphicFrame>
        <p:nvGraphicFramePr>
          <p:cNvPr id="7" name="Chart 6"/>
          <p:cNvGraphicFramePr>
            <a:graphicFrameLocks/>
          </p:cNvGraphicFramePr>
          <p:nvPr>
            <p:extLst>
              <p:ext uri="{D42A27DB-BD31-4B8C-83A1-F6EECF244321}">
                <p14:modId xmlns:p14="http://schemas.microsoft.com/office/powerpoint/2010/main" val="1817830852"/>
              </p:ext>
            </p:extLst>
          </p:nvPr>
        </p:nvGraphicFramePr>
        <p:xfrm>
          <a:off x="1371600" y="1752600"/>
          <a:ext cx="7620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5273</TotalTime>
  <Words>3407</Words>
  <Application>Microsoft Office PowerPoint</Application>
  <PresentationFormat>On-screen Show (4:3)</PresentationFormat>
  <Paragraphs>1028</Paragraphs>
  <Slides>50</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AvantGarde Bk BT</vt:lpstr>
      <vt:lpstr>Calibri</vt:lpstr>
      <vt:lpstr>Times New Roman</vt:lpstr>
      <vt:lpstr>Wingdings</vt:lpstr>
      <vt:lpstr>Default Design</vt:lpstr>
      <vt:lpstr>Custom Design</vt:lpstr>
      <vt:lpstr>PowerPoint Presentation</vt:lpstr>
      <vt:lpstr>Actuarial Assumptions</vt:lpstr>
      <vt:lpstr>Actuarial Assumptions</vt:lpstr>
      <vt:lpstr>Actuarial Assumptions</vt:lpstr>
      <vt:lpstr>Demographic Assumptions</vt:lpstr>
      <vt:lpstr>Demographic Assumptions</vt:lpstr>
      <vt:lpstr>Demographic Assumptions (Withdrawal Rates)</vt:lpstr>
      <vt:lpstr>Demographic Assumptions (Withdrawal Rates)</vt:lpstr>
      <vt:lpstr>Demographic Assumptions (Withdrawal Rates)</vt:lpstr>
      <vt:lpstr>Demographic Assumptions (Disability Retirements)</vt:lpstr>
      <vt:lpstr>Demographic Assumptions (Disability Retirements)</vt:lpstr>
      <vt:lpstr>Demographic Assumptions (Service Retirements)</vt:lpstr>
      <vt:lpstr>Demographic Assumptions (Service Retirements)</vt:lpstr>
      <vt:lpstr>Demographic Assumptions (Service Retirements)</vt:lpstr>
      <vt:lpstr>Demographic Assumptions (Service Retirements)</vt:lpstr>
      <vt:lpstr>Demographic Assumptions (Healthy Mortality)</vt:lpstr>
      <vt:lpstr>Demographic Assumptions (Healthy Mortality)</vt:lpstr>
      <vt:lpstr>Demographic Assumptions (Healthy Mortality)</vt:lpstr>
      <vt:lpstr>Demographic Assumptions (Healthy Mortality)</vt:lpstr>
      <vt:lpstr>Demographic Assumptions (Salary Increase Experience)</vt:lpstr>
      <vt:lpstr>Demographic Assumptions (Salary Increase Experience)</vt:lpstr>
      <vt:lpstr>Economic Assumptions</vt:lpstr>
      <vt:lpstr>Economic Assumptions Price Inflation</vt:lpstr>
      <vt:lpstr>Economic Assumptions Price Inflation</vt:lpstr>
      <vt:lpstr>Economic Assumptions Price Inflation</vt:lpstr>
      <vt:lpstr>Economic Assumptions Price Inflation</vt:lpstr>
      <vt:lpstr>Economic Assumptions Price Inflation</vt:lpstr>
      <vt:lpstr>Economic Assumptions Investment Return</vt:lpstr>
      <vt:lpstr>Economic Assumptions Investment Return</vt:lpstr>
      <vt:lpstr>Economic Assumptions Investment Return</vt:lpstr>
      <vt:lpstr>Economic Assumptions Investment Return</vt:lpstr>
      <vt:lpstr>Economic Assumptions Investment Return</vt:lpstr>
      <vt:lpstr>Economic Assumptions Investment Return</vt:lpstr>
      <vt:lpstr>Economic Assumptions Investment Return</vt:lpstr>
      <vt:lpstr>Economic Assumptions Investment Return</vt:lpstr>
      <vt:lpstr>Economic Assumptions Investment Return</vt:lpstr>
      <vt:lpstr>Economic Assumptions  Wage Inflation</vt:lpstr>
      <vt:lpstr>Economic Assumptions  Wage Inflation</vt:lpstr>
      <vt:lpstr>Economic Assumptions  Wage Inflation</vt:lpstr>
      <vt:lpstr>Amortization of UAAL</vt:lpstr>
      <vt:lpstr>Amortization of UAAL</vt:lpstr>
      <vt:lpstr>Amortization of UAAL</vt:lpstr>
      <vt:lpstr>Unfunded Actuarial Accrued Liability Balance</vt:lpstr>
      <vt:lpstr>Unfunded Actuarial Accrued Liability Payments</vt:lpstr>
      <vt:lpstr>Amortization of UAAL</vt:lpstr>
      <vt:lpstr>Amortization of UAAL</vt:lpstr>
      <vt:lpstr>Amortization of UAAL</vt:lpstr>
      <vt:lpstr>Amortization of UAAL</vt:lpstr>
      <vt:lpstr>Unused Sick and Vacation Days</vt:lpstr>
      <vt:lpstr>Impact of Recommendations  ($’s In Thousands)</vt:lpstr>
    </vt:vector>
  </TitlesOfParts>
  <Company>Cavanaugh Macdonald Consulting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 Henry</dc:creator>
  <cp:lastModifiedBy>sandy thiry</cp:lastModifiedBy>
  <cp:revision>508</cp:revision>
  <cp:lastPrinted>2020-05-26T17:18:51Z</cp:lastPrinted>
  <dcterms:created xsi:type="dcterms:W3CDTF">2005-10-21T20:15:51Z</dcterms:created>
  <dcterms:modified xsi:type="dcterms:W3CDTF">2020-05-27T15:32:32Z</dcterms:modified>
</cp:coreProperties>
</file>