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drawings/drawing2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5.xml" ContentType="application/vnd.openxmlformats-officedocument.presentationml.notesSlide+xml"/>
  <Override PartName="/ppt/charts/chart10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6.xml" ContentType="application/vnd.openxmlformats-officedocument.presentationml.notesSlide+xml"/>
  <Override PartName="/ppt/charts/chart11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7.xml" ContentType="application/vnd.openxmlformats-officedocument.presentationml.notesSlide+xml"/>
  <Override PartName="/ppt/charts/chart12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8.xml" ContentType="application/vnd.openxmlformats-officedocument.presentationml.notesSlide+xml"/>
  <Override PartName="/ppt/charts/chart13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53" r:id="rId2"/>
  </p:sldMasterIdLst>
  <p:notesMasterIdLst>
    <p:notesMasterId r:id="rId23"/>
  </p:notesMasterIdLst>
  <p:handoutMasterIdLst>
    <p:handoutMasterId r:id="rId24"/>
  </p:handoutMasterIdLst>
  <p:sldIdLst>
    <p:sldId id="553" r:id="rId3"/>
    <p:sldId id="460" r:id="rId4"/>
    <p:sldId id="554" r:id="rId5"/>
    <p:sldId id="555" r:id="rId6"/>
    <p:sldId id="561" r:id="rId7"/>
    <p:sldId id="562" r:id="rId8"/>
    <p:sldId id="453" r:id="rId9"/>
    <p:sldId id="533" r:id="rId10"/>
    <p:sldId id="389" r:id="rId11"/>
    <p:sldId id="526" r:id="rId12"/>
    <p:sldId id="551" r:id="rId13"/>
    <p:sldId id="414" r:id="rId14"/>
    <p:sldId id="552" r:id="rId15"/>
    <p:sldId id="540" r:id="rId16"/>
    <p:sldId id="535" r:id="rId17"/>
    <p:sldId id="384" r:id="rId18"/>
    <p:sldId id="556" r:id="rId19"/>
    <p:sldId id="559" r:id="rId20"/>
    <p:sldId id="563" r:id="rId21"/>
    <p:sldId id="564" r:id="rId22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3399"/>
    <a:srgbClr val="FF0000"/>
    <a:srgbClr val="FF33CC"/>
    <a:srgbClr val="FF3300"/>
    <a:srgbClr val="355A2C"/>
    <a:srgbClr val="4D84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28" autoAdjust="0"/>
    <p:restoredTop sz="86447" autoAdjust="0"/>
  </p:normalViewPr>
  <p:slideViewPr>
    <p:cSldViewPr>
      <p:cViewPr varScale="1">
        <p:scale>
          <a:sx n="103" d="100"/>
          <a:sy n="103" d="100"/>
        </p:scale>
        <p:origin x="60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1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836" y="-9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4382328337990009"/>
          <c:y val="3.648366840381246E-2"/>
          <c:w val="0.74413370586741179"/>
          <c:h val="0.752986185649208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Actives</c:v>
                </c:pt>
              </c:strCache>
            </c:strRef>
          </c:tx>
          <c:spPr>
            <a:solidFill>
              <a:schemeClr val="accent1"/>
            </a:solidFill>
            <a:ln w="12140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Sheet1!$B$1:$L$1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Sheet1!$B$2:$L$2</c:f>
              <c:numCache>
                <c:formatCode>#,##0</c:formatCode>
                <c:ptCount val="11"/>
                <c:pt idx="0">
                  <c:v>1031</c:v>
                </c:pt>
                <c:pt idx="1">
                  <c:v>1028</c:v>
                </c:pt>
                <c:pt idx="2">
                  <c:v>1028</c:v>
                </c:pt>
                <c:pt idx="3">
                  <c:v>1026</c:v>
                </c:pt>
                <c:pt idx="4">
                  <c:v>1027</c:v>
                </c:pt>
                <c:pt idx="5">
                  <c:v>1029</c:v>
                </c:pt>
                <c:pt idx="6">
                  <c:v>1030</c:v>
                </c:pt>
                <c:pt idx="7">
                  <c:v>1037</c:v>
                </c:pt>
                <c:pt idx="8">
                  <c:v>1058</c:v>
                </c:pt>
                <c:pt idx="9">
                  <c:v>1047</c:v>
                </c:pt>
                <c:pt idx="10">
                  <c:v>1067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C7-47AB-B775-B790A2FF6AD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Retirees</c:v>
                </c:pt>
              </c:strCache>
            </c:strRef>
          </c:tx>
          <c:spPr>
            <a:solidFill>
              <a:schemeClr val="accent2"/>
            </a:solidFill>
            <a:ln w="12140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Sheet1!$B$1:$L$1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Sheet1!$B$3:$L$3</c:f>
              <c:numCache>
                <c:formatCode>#,##0</c:formatCode>
                <c:ptCount val="11"/>
                <c:pt idx="0">
                  <c:v>492</c:v>
                </c:pt>
                <c:pt idx="1">
                  <c:v>505</c:v>
                </c:pt>
                <c:pt idx="2">
                  <c:v>522</c:v>
                </c:pt>
                <c:pt idx="3">
                  <c:v>546</c:v>
                </c:pt>
                <c:pt idx="4">
                  <c:v>575</c:v>
                </c:pt>
                <c:pt idx="5">
                  <c:v>615</c:v>
                </c:pt>
                <c:pt idx="6">
                  <c:v>647</c:v>
                </c:pt>
                <c:pt idx="7">
                  <c:v>684</c:v>
                </c:pt>
                <c:pt idx="8">
                  <c:v>697</c:v>
                </c:pt>
                <c:pt idx="9">
                  <c:v>750</c:v>
                </c:pt>
                <c:pt idx="10">
                  <c:v>765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2C7-47AB-B775-B790A2FF6AD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Deferred Vested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Sheet1!$B$1:$L$1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Sheet1!$B$4:$L$4</c:f>
              <c:numCache>
                <c:formatCode>General</c:formatCode>
                <c:ptCount val="11"/>
                <c:pt idx="0">
                  <c:v>5</c:v>
                </c:pt>
                <c:pt idx="1">
                  <c:v>8</c:v>
                </c:pt>
                <c:pt idx="2">
                  <c:v>6</c:v>
                </c:pt>
                <c:pt idx="3">
                  <c:v>5</c:v>
                </c:pt>
                <c:pt idx="4">
                  <c:v>7</c:v>
                </c:pt>
                <c:pt idx="5">
                  <c:v>13</c:v>
                </c:pt>
                <c:pt idx="6">
                  <c:v>14</c:v>
                </c:pt>
                <c:pt idx="7">
                  <c:v>14</c:v>
                </c:pt>
                <c:pt idx="8">
                  <c:v>16</c:v>
                </c:pt>
                <c:pt idx="9">
                  <c:v>15</c:v>
                </c:pt>
                <c:pt idx="1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2C7-47AB-B775-B790A2FF6A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5507344"/>
        <c:axId val="1675511152"/>
      </c:barChart>
      <c:catAx>
        <c:axId val="1675507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03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2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675511152"/>
        <c:crosses val="autoZero"/>
        <c:auto val="1"/>
        <c:lblAlgn val="ctr"/>
        <c:lblOffset val="100"/>
        <c:tickMarkSkip val="1"/>
        <c:noMultiLvlLbl val="0"/>
      </c:catAx>
      <c:valAx>
        <c:axId val="1675511152"/>
        <c:scaling>
          <c:orientation val="minMax"/>
        </c:scaling>
        <c:delete val="0"/>
        <c:axPos val="l"/>
        <c:majorGridlines>
          <c:spPr>
            <a:ln w="3033">
              <a:solidFill>
                <a:schemeClr val="tx1"/>
              </a:solidFill>
              <a:prstDash val="solid"/>
            </a:ln>
          </c:spPr>
        </c:majorGridlines>
        <c:numFmt formatCode="#,##0" sourceLinked="1"/>
        <c:majorTickMark val="out"/>
        <c:minorTickMark val="none"/>
        <c:tickLblPos val="nextTo"/>
        <c:spPr>
          <a:ln w="303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2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7550734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ln w="3033">
            <a:solidFill>
              <a:schemeClr val="tx1"/>
            </a:solidFill>
            <a:prstDash val="solid"/>
          </a:ln>
        </c:spPr>
        <c:txPr>
          <a:bodyPr/>
          <a:lstStyle/>
          <a:p>
            <a:pPr rtl="0">
              <a:defRPr sz="12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dTable>
      <c:spPr>
        <a:noFill/>
        <a:ln w="1214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solidFill>
        <a:schemeClr val="tx1"/>
      </a:solidFill>
    </a:ln>
  </c:spPr>
  <c:txPr>
    <a:bodyPr/>
    <a:lstStyle/>
    <a:p>
      <a:pPr>
        <a:defRPr sz="172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Actuarial Experience</c:v>
                </c:pt>
              </c:strCache>
            </c:strRef>
          </c:tx>
          <c:spPr>
            <a:solidFill>
              <a:srgbClr val="009999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Retirements &amp; Turnover</c:v>
                </c:pt>
                <c:pt idx="1">
                  <c:v>Adjustments</c:v>
                </c:pt>
                <c:pt idx="2">
                  <c:v>New Entrants</c:v>
                </c:pt>
                <c:pt idx="3">
                  <c:v>Mortality</c:v>
                </c:pt>
              </c:strCache>
            </c:strRef>
          </c:cat>
          <c:val>
            <c:numRef>
              <c:f>Sheet1!$B$2:$B$5</c:f>
              <c:numCache>
                <c:formatCode>"$"#,##0</c:formatCode>
                <c:ptCount val="4"/>
                <c:pt idx="0">
                  <c:v>632000</c:v>
                </c:pt>
                <c:pt idx="1">
                  <c:v>439000</c:v>
                </c:pt>
                <c:pt idx="2">
                  <c:v>330000</c:v>
                </c:pt>
                <c:pt idx="3">
                  <c:v>1464000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14-4083-B104-A380BEA829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5398623"/>
        <c:axId val="885097391"/>
      </c:barChart>
      <c:catAx>
        <c:axId val="895398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5097391"/>
        <c:crosses val="autoZero"/>
        <c:auto val="1"/>
        <c:lblAlgn val="ctr"/>
        <c:lblOffset val="100"/>
        <c:noMultiLvlLbl val="0"/>
      </c:catAx>
      <c:valAx>
        <c:axId val="885097391"/>
        <c:scaling>
          <c:orientation val="minMax"/>
          <c:max val="20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5398623"/>
        <c:crosses val="autoZero"/>
        <c:crossBetween val="between"/>
        <c:majorUnit val="250000"/>
        <c:dispUnits>
          <c:builtInUnit val="millions"/>
          <c:dispUnitsLbl>
            <c:layout>
              <c:manualLayout>
                <c:xMode val="edge"/>
                <c:yMode val="edge"/>
                <c:x val="8.5910652920962206E-3"/>
                <c:y val="0.42397761537157941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UAAL</c:v>
                </c:pt>
              </c:strCache>
            </c:strRef>
          </c:tx>
          <c:spPr>
            <a:solidFill>
              <a:srgbClr val="003399"/>
            </a:solidFill>
            <a:ln>
              <a:solidFill>
                <a:srgbClr val="003399"/>
              </a:solidFill>
            </a:ln>
            <a:effectLst/>
          </c:spPr>
          <c:invertIfNegative val="0"/>
          <c:cat>
            <c:numRef>
              <c:f>Sheet1!$A$2:$A$31</c:f>
              <c:numCache>
                <c:formatCode>General</c:formatCode>
                <c:ptCount val="30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</c:numCache>
            </c:numRef>
          </c:cat>
          <c:val>
            <c:numRef>
              <c:f>Sheet1!$B$2:$B$31</c:f>
              <c:numCache>
                <c:formatCode>_(* #,##0_);_(* \(#,##0\);_(* "-"??_);_(@_)</c:formatCode>
                <c:ptCount val="30"/>
                <c:pt idx="0">
                  <c:v>178523381</c:v>
                </c:pt>
                <c:pt idx="1">
                  <c:v>179177403.86107638</c:v>
                </c:pt>
                <c:pt idx="2">
                  <c:v>179571620.32304522</c:v>
                </c:pt>
                <c:pt idx="3">
                  <c:v>179679513.84555781</c:v>
                </c:pt>
                <c:pt idx="4">
                  <c:v>179472453.42467988</c:v>
                </c:pt>
                <c:pt idx="5">
                  <c:v>178919535.49392128</c:v>
                </c:pt>
                <c:pt idx="6">
                  <c:v>177987414.24308145</c:v>
                </c:pt>
                <c:pt idx="7">
                  <c:v>176640119.51220202</c:v>
                </c:pt>
                <c:pt idx="8">
                  <c:v>174838861.35674626</c:v>
                </c:pt>
                <c:pt idx="9">
                  <c:v>172541820.31451774</c:v>
                </c:pt>
                <c:pt idx="10">
                  <c:v>169703922.33446276</c:v>
                </c:pt>
                <c:pt idx="11">
                  <c:v>166276597.2520324</c:v>
                </c:pt>
                <c:pt idx="12">
                  <c:v>162207519.61483386</c:v>
                </c:pt>
                <c:pt idx="13">
                  <c:v>157440330.57548916</c:v>
                </c:pt>
                <c:pt idx="14">
                  <c:v>151914339.47550645</c:v>
                </c:pt>
                <c:pt idx="15">
                  <c:v>145564203.6441074</c:v>
                </c:pt>
                <c:pt idx="16">
                  <c:v>141559154.97434384</c:v>
                </c:pt>
                <c:pt idx="17">
                  <c:v>136899778.94017339</c:v>
                </c:pt>
                <c:pt idx="18">
                  <c:v>131529537.77428034</c:v>
                </c:pt>
                <c:pt idx="19">
                  <c:v>125387567.24538365</c:v>
                </c:pt>
                <c:pt idx="20">
                  <c:v>118408357.30270365</c:v>
                </c:pt>
                <c:pt idx="21">
                  <c:v>110521409.42498009</c:v>
                </c:pt>
                <c:pt idx="22">
                  <c:v>101650868.98156734</c:v>
                </c:pt>
                <c:pt idx="23">
                  <c:v>91715130.790339053</c:v>
                </c:pt>
                <c:pt idx="24">
                  <c:v>80626415.925436944</c:v>
                </c:pt>
                <c:pt idx="25">
                  <c:v>68290317.686649382</c:v>
                </c:pt>
                <c:pt idx="26">
                  <c:v>54605314.490715176</c:v>
                </c:pt>
                <c:pt idx="27">
                  <c:v>39462247.282370336</c:v>
                </c:pt>
                <c:pt idx="28">
                  <c:v>22743758.888697457</c:v>
                </c:pt>
                <c:pt idx="29" formatCode="#,##0_);\(#,##0\)">
                  <c:v>4323692.5534421783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6C-420C-ABEE-35228336B3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45448272"/>
        <c:axId val="1745448816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UAAL Payment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Sheet1!$A$2:$A$31</c:f>
              <c:numCache>
                <c:formatCode>General</c:formatCode>
                <c:ptCount val="30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</c:numCache>
            </c:numRef>
          </c:cat>
          <c:val>
            <c:numRef>
              <c:f>Sheet1!$C$2:$C$31</c:f>
              <c:numCache>
                <c:formatCode>_(* #,##0_);_(* \(#,##0\);_(* "-"??_);_(@_)</c:formatCode>
                <c:ptCount val="30"/>
                <c:pt idx="0">
                  <c:v>11458202.574753955</c:v>
                </c:pt>
                <c:pt idx="1">
                  <c:v>11744657.639122803</c:v>
                </c:pt>
                <c:pt idx="2">
                  <c:v>12038274.080100872</c:v>
                </c:pt>
                <c:pt idx="3">
                  <c:v>12339230.932103392</c:v>
                </c:pt>
                <c:pt idx="4">
                  <c:v>12647711.705405975</c:v>
                </c:pt>
                <c:pt idx="5">
                  <c:v>12963904.498041123</c:v>
                </c:pt>
                <c:pt idx="6">
                  <c:v>13288002.110492151</c:v>
                </c:pt>
                <c:pt idx="7">
                  <c:v>13620202.163254455</c:v>
                </c:pt>
                <c:pt idx="8">
                  <c:v>13960707.217335813</c:v>
                </c:pt>
                <c:pt idx="9">
                  <c:v>14309724.897769205</c:v>
                </c:pt>
                <c:pt idx="10">
                  <c:v>14667468.020213436</c:v>
                </c:pt>
                <c:pt idx="11">
                  <c:v>15034154.720718769</c:v>
                </c:pt>
                <c:pt idx="12">
                  <c:v>15410008.588736737</c:v>
                </c:pt>
                <c:pt idx="13">
                  <c:v>15795258.803455155</c:v>
                </c:pt>
                <c:pt idx="14">
                  <c:v>16190140.273541532</c:v>
                </c:pt>
                <c:pt idx="15">
                  <c:v>13574315.556141108</c:v>
                </c:pt>
                <c:pt idx="16">
                  <c:v>13913673.445044635</c:v>
                </c:pt>
                <c:pt idx="17">
                  <c:v>14261515.281170748</c:v>
                </c:pt>
                <c:pt idx="18">
                  <c:v>14618053.163200015</c:v>
                </c:pt>
                <c:pt idx="19">
                  <c:v>14983504.492280016</c:v>
                </c:pt>
                <c:pt idx="20">
                  <c:v>15358092.104587015</c:v>
                </c:pt>
                <c:pt idx="21">
                  <c:v>15742044.407201689</c:v>
                </c:pt>
                <c:pt idx="22">
                  <c:v>16135595.51738173</c:v>
                </c:pt>
                <c:pt idx="23">
                  <c:v>16538985.405316271</c:v>
                </c:pt>
                <c:pt idx="24">
                  <c:v>16952460.040449176</c:v>
                </c:pt>
                <c:pt idx="25">
                  <c:v>17376271.541460402</c:v>
                </c:pt>
                <c:pt idx="26">
                  <c:v>17810678.329996914</c:v>
                </c:pt>
                <c:pt idx="27">
                  <c:v>18255945.288246833</c:v>
                </c:pt>
                <c:pt idx="28">
                  <c:v>18712343.920453001</c:v>
                </c:pt>
                <c:pt idx="29">
                  <c:v>4323692.5534415934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56C-420C-ABEE-35228336B3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45452624"/>
        <c:axId val="1745459696"/>
      </c:lineChart>
      <c:catAx>
        <c:axId val="174544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5448816"/>
        <c:crosses val="autoZero"/>
        <c:auto val="1"/>
        <c:lblAlgn val="ctr"/>
        <c:lblOffset val="100"/>
        <c:noMultiLvlLbl val="0"/>
      </c:catAx>
      <c:valAx>
        <c:axId val="1745448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5448272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2.2916666666666665E-2"/>
                <c:y val="0.39901574803149609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valAx>
        <c:axId val="1745459696"/>
        <c:scaling>
          <c:orientation val="minMax"/>
        </c:scaling>
        <c:delete val="0"/>
        <c:axPos val="r"/>
        <c:numFmt formatCode="_(* #,##0_);_(* \(#,##0\);_(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5452624"/>
        <c:crosses val="max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0.93480200131233593"/>
                <c:y val="0.39901574803149609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catAx>
        <c:axId val="17454526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45459696"/>
        <c:crosses val="autoZero"/>
        <c:auto val="1"/>
        <c:lblAlgn val="ctr"/>
        <c:lblOffset val="100"/>
        <c:noMultiLvlLbl val="0"/>
      </c:catAx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Projected</a:t>
            </a:r>
            <a:r>
              <a:rPr lang="en-US" baseline="0" dirty="0"/>
              <a:t> </a:t>
            </a:r>
            <a:r>
              <a:rPr lang="en-US" dirty="0"/>
              <a:t>Employer</a:t>
            </a:r>
            <a:r>
              <a:rPr lang="en-US" baseline="0" dirty="0"/>
              <a:t> Contributions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ADEC</c:v>
                </c:pt>
              </c:strCache>
            </c:strRef>
          </c:tx>
          <c:spPr>
            <a:ln w="28575" cap="rnd">
              <a:solidFill>
                <a:srgbClr val="003399"/>
              </a:solidFill>
              <a:round/>
            </a:ln>
            <a:effectLst/>
          </c:spPr>
          <c:marker>
            <c:symbol val="none"/>
          </c:marker>
          <c:cat>
            <c:numRef>
              <c:f>Sheet1!$A$2:$A$31</c:f>
              <c:numCache>
                <c:formatCode>General</c:formatCode>
                <c:ptCount val="30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</c:numCache>
            </c:numRef>
          </c:cat>
          <c:val>
            <c:numRef>
              <c:f>Sheet1!$B$2:$B$31</c:f>
              <c:numCache>
                <c:formatCode>0.00%</c:formatCode>
                <c:ptCount val="30"/>
                <c:pt idx="0">
                  <c:v>0.28910000000000002</c:v>
                </c:pt>
                <c:pt idx="1">
                  <c:v>0.30640000000000001</c:v>
                </c:pt>
                <c:pt idx="2">
                  <c:v>0.31420000000000003</c:v>
                </c:pt>
                <c:pt idx="3">
                  <c:v>0.32250000000000001</c:v>
                </c:pt>
                <c:pt idx="4">
                  <c:v>0.32620000000000005</c:v>
                </c:pt>
                <c:pt idx="5">
                  <c:v>0.32350000000000001</c:v>
                </c:pt>
                <c:pt idx="6">
                  <c:v>0.32089999999999996</c:v>
                </c:pt>
                <c:pt idx="7">
                  <c:v>0.31869999999999998</c:v>
                </c:pt>
                <c:pt idx="8">
                  <c:v>0.31599999999999995</c:v>
                </c:pt>
                <c:pt idx="9">
                  <c:v>0.31359999999999999</c:v>
                </c:pt>
                <c:pt idx="10">
                  <c:v>0.31020000000000003</c:v>
                </c:pt>
                <c:pt idx="11">
                  <c:v>0.30730000000000002</c:v>
                </c:pt>
                <c:pt idx="12">
                  <c:v>0.30430000000000001</c:v>
                </c:pt>
                <c:pt idx="13">
                  <c:v>0.3009</c:v>
                </c:pt>
                <c:pt idx="14">
                  <c:v>0.29769999999999996</c:v>
                </c:pt>
                <c:pt idx="15">
                  <c:v>0.26910000000000001</c:v>
                </c:pt>
                <c:pt idx="16">
                  <c:v>0.24640000000000001</c:v>
                </c:pt>
                <c:pt idx="17">
                  <c:v>0.23360000000000003</c:v>
                </c:pt>
                <c:pt idx="18">
                  <c:v>0.22190000000000001</c:v>
                </c:pt>
                <c:pt idx="19">
                  <c:v>0.21460000000000001</c:v>
                </c:pt>
                <c:pt idx="20">
                  <c:v>0.21350000000000002</c:v>
                </c:pt>
                <c:pt idx="21">
                  <c:v>0.21340000000000003</c:v>
                </c:pt>
                <c:pt idx="22">
                  <c:v>0.21350000000000002</c:v>
                </c:pt>
                <c:pt idx="23">
                  <c:v>0.21359999999999998</c:v>
                </c:pt>
                <c:pt idx="24">
                  <c:v>0.21350000000000002</c:v>
                </c:pt>
                <c:pt idx="25">
                  <c:v>0.21330000000000002</c:v>
                </c:pt>
                <c:pt idx="26">
                  <c:v>0.21310000000000001</c:v>
                </c:pt>
                <c:pt idx="27">
                  <c:v>0.2127</c:v>
                </c:pt>
                <c:pt idx="28">
                  <c:v>0.14479999999999998</c:v>
                </c:pt>
                <c:pt idx="29">
                  <c:v>0.14500000000000002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56C-420C-ABEE-35228336B3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12.65%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Sheet1!$A$2:$A$31</c:f>
              <c:numCache>
                <c:formatCode>General</c:formatCode>
                <c:ptCount val="30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</c:numCache>
            </c:numRef>
          </c:cat>
          <c:val>
            <c:numRef>
              <c:f>Sheet1!$C$2:$C$31</c:f>
              <c:numCache>
                <c:formatCode>0.00%</c:formatCode>
                <c:ptCount val="30"/>
                <c:pt idx="0">
                  <c:v>0.1265</c:v>
                </c:pt>
                <c:pt idx="1">
                  <c:v>0.1265</c:v>
                </c:pt>
                <c:pt idx="2">
                  <c:v>0.1265</c:v>
                </c:pt>
                <c:pt idx="3">
                  <c:v>0.1265</c:v>
                </c:pt>
                <c:pt idx="4">
                  <c:v>0.1265</c:v>
                </c:pt>
                <c:pt idx="5">
                  <c:v>0.1265</c:v>
                </c:pt>
                <c:pt idx="6">
                  <c:v>0.1265</c:v>
                </c:pt>
                <c:pt idx="7">
                  <c:v>0.1265</c:v>
                </c:pt>
                <c:pt idx="8">
                  <c:v>0.1265</c:v>
                </c:pt>
                <c:pt idx="9">
                  <c:v>0.1265</c:v>
                </c:pt>
                <c:pt idx="10">
                  <c:v>0.1265</c:v>
                </c:pt>
                <c:pt idx="11">
                  <c:v>0.1265</c:v>
                </c:pt>
                <c:pt idx="12">
                  <c:v>0.1265</c:v>
                </c:pt>
                <c:pt idx="13">
                  <c:v>0.1265</c:v>
                </c:pt>
                <c:pt idx="14">
                  <c:v>0.1265</c:v>
                </c:pt>
                <c:pt idx="15">
                  <c:v>0.1265</c:v>
                </c:pt>
                <c:pt idx="16">
                  <c:v>0.1265</c:v>
                </c:pt>
                <c:pt idx="17">
                  <c:v>0.1265</c:v>
                </c:pt>
                <c:pt idx="18">
                  <c:v>0.1265</c:v>
                </c:pt>
                <c:pt idx="19">
                  <c:v>0.1265</c:v>
                </c:pt>
                <c:pt idx="20">
                  <c:v>0.1265</c:v>
                </c:pt>
                <c:pt idx="21">
                  <c:v>0.1265</c:v>
                </c:pt>
                <c:pt idx="22">
                  <c:v>0.1265</c:v>
                </c:pt>
                <c:pt idx="23">
                  <c:v>0.1265</c:v>
                </c:pt>
                <c:pt idx="24">
                  <c:v>0.1265</c:v>
                </c:pt>
                <c:pt idx="25">
                  <c:v>0.1265</c:v>
                </c:pt>
                <c:pt idx="26">
                  <c:v>0.1265</c:v>
                </c:pt>
                <c:pt idx="27">
                  <c:v>0.1265</c:v>
                </c:pt>
                <c:pt idx="28">
                  <c:v>0.1265</c:v>
                </c:pt>
                <c:pt idx="29">
                  <c:v>0.1265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56C-420C-ABEE-35228336B3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45448272"/>
        <c:axId val="1745448816"/>
      </c:lineChart>
      <c:catAx>
        <c:axId val="174544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5448816"/>
        <c:crosses val="autoZero"/>
        <c:auto val="1"/>
        <c:lblAlgn val="ctr"/>
        <c:lblOffset val="100"/>
        <c:noMultiLvlLbl val="0"/>
      </c:catAx>
      <c:valAx>
        <c:axId val="1745448816"/>
        <c:scaling>
          <c:orientation val="minMax"/>
          <c:min val="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5448272"/>
        <c:crosses val="autoZero"/>
        <c:crossBetween val="between"/>
      </c:valAx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Projected Funded Ratio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12.65%</c:v>
                </c:pt>
              </c:strCache>
            </c:strRef>
          </c:tx>
          <c:spPr>
            <a:ln w="28575" cap="rnd">
              <a:solidFill>
                <a:srgbClr val="003399"/>
              </a:solidFill>
              <a:round/>
            </a:ln>
            <a:effectLst/>
          </c:spPr>
          <c:marker>
            <c:symbol val="none"/>
          </c:marker>
          <c:cat>
            <c:numRef>
              <c:f>Sheet1!$A$2:$A$31</c:f>
              <c:numCache>
                <c:formatCode>General</c:formatCode>
                <c:ptCount val="30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</c:numCache>
            </c:numRef>
          </c:cat>
          <c:val>
            <c:numRef>
              <c:f>Sheet1!$B$2:$B$31</c:f>
              <c:numCache>
                <c:formatCode>0.00%</c:formatCode>
                <c:ptCount val="30"/>
                <c:pt idx="0">
                  <c:v>0.76468828051926274</c:v>
                </c:pt>
                <c:pt idx="1">
                  <c:v>0.75378846521547083</c:v>
                </c:pt>
                <c:pt idx="2">
                  <c:v>0.73759953398514977</c:v>
                </c:pt>
                <c:pt idx="3">
                  <c:v>0.71989249385761933</c:v>
                </c:pt>
                <c:pt idx="4">
                  <c:v>0.70649844360865566</c:v>
                </c:pt>
                <c:pt idx="5">
                  <c:v>0.69817795573014552</c:v>
                </c:pt>
                <c:pt idx="6">
                  <c:v>0.68942722307884641</c:v>
                </c:pt>
                <c:pt idx="7">
                  <c:v>0.68009322910118708</c:v>
                </c:pt>
                <c:pt idx="8">
                  <c:v>0.67006964402143754</c:v>
                </c:pt>
                <c:pt idx="9">
                  <c:v>0.65941215422560284</c:v>
                </c:pt>
                <c:pt idx="10">
                  <c:v>0.64811014370275843</c:v>
                </c:pt>
                <c:pt idx="11">
                  <c:v>0.63623784800218641</c:v>
                </c:pt>
                <c:pt idx="12">
                  <c:v>0.62361680475390535</c:v>
                </c:pt>
                <c:pt idx="13">
                  <c:v>0.61031438822434403</c:v>
                </c:pt>
                <c:pt idx="14">
                  <c:v>0.5963430074630971</c:v>
                </c:pt>
                <c:pt idx="15">
                  <c:v>0.58161835798659944</c:v>
                </c:pt>
                <c:pt idx="16">
                  <c:v>0.56609928005196075</c:v>
                </c:pt>
                <c:pt idx="17">
                  <c:v>0.54974646937718208</c:v>
                </c:pt>
                <c:pt idx="18">
                  <c:v>0.53255847921943733</c:v>
                </c:pt>
                <c:pt idx="19">
                  <c:v>0.5145994926564591</c:v>
                </c:pt>
                <c:pt idx="20">
                  <c:v>0.49592651766462226</c:v>
                </c:pt>
                <c:pt idx="21">
                  <c:v>0.47632462265017128</c:v>
                </c:pt>
                <c:pt idx="22">
                  <c:v>0.45570280409613279</c:v>
                </c:pt>
                <c:pt idx="23">
                  <c:v>0.43390872477459941</c:v>
                </c:pt>
                <c:pt idx="24">
                  <c:v>0.41089173415300106</c:v>
                </c:pt>
                <c:pt idx="25">
                  <c:v>0.38668724371200858</c:v>
                </c:pt>
                <c:pt idx="26">
                  <c:v>0.36135615263806403</c:v>
                </c:pt>
                <c:pt idx="27">
                  <c:v>0.33505877561051445</c:v>
                </c:pt>
                <c:pt idx="28">
                  <c:v>0.30787867939259878</c:v>
                </c:pt>
                <c:pt idx="29">
                  <c:v>0.27989243739445308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56C-420C-ABEE-35228336B3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ADEC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Sheet1!$A$2:$A$31</c:f>
              <c:numCache>
                <c:formatCode>General</c:formatCode>
                <c:ptCount val="30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  <c:pt idx="5">
                  <c:v>2025</c:v>
                </c:pt>
                <c:pt idx="6">
                  <c:v>2026</c:v>
                </c:pt>
                <c:pt idx="7">
                  <c:v>2027</c:v>
                </c:pt>
                <c:pt idx="8">
                  <c:v>2028</c:v>
                </c:pt>
                <c:pt idx="9">
                  <c:v>2029</c:v>
                </c:pt>
                <c:pt idx="10">
                  <c:v>2030</c:v>
                </c:pt>
                <c:pt idx="11">
                  <c:v>2031</c:v>
                </c:pt>
                <c:pt idx="12">
                  <c:v>2032</c:v>
                </c:pt>
                <c:pt idx="13">
                  <c:v>2033</c:v>
                </c:pt>
                <c:pt idx="14">
                  <c:v>2034</c:v>
                </c:pt>
                <c:pt idx="15">
                  <c:v>2035</c:v>
                </c:pt>
                <c:pt idx="16">
                  <c:v>2036</c:v>
                </c:pt>
                <c:pt idx="17">
                  <c:v>2037</c:v>
                </c:pt>
                <c:pt idx="18">
                  <c:v>2038</c:v>
                </c:pt>
                <c:pt idx="19">
                  <c:v>2039</c:v>
                </c:pt>
                <c:pt idx="20">
                  <c:v>2040</c:v>
                </c:pt>
                <c:pt idx="21">
                  <c:v>2041</c:v>
                </c:pt>
                <c:pt idx="22">
                  <c:v>2042</c:v>
                </c:pt>
                <c:pt idx="23">
                  <c:v>2043</c:v>
                </c:pt>
                <c:pt idx="24">
                  <c:v>2044</c:v>
                </c:pt>
                <c:pt idx="25">
                  <c:v>2045</c:v>
                </c:pt>
                <c:pt idx="26">
                  <c:v>2046</c:v>
                </c:pt>
                <c:pt idx="27">
                  <c:v>2047</c:v>
                </c:pt>
                <c:pt idx="28">
                  <c:v>2048</c:v>
                </c:pt>
                <c:pt idx="29">
                  <c:v>2049</c:v>
                </c:pt>
              </c:numCache>
            </c:numRef>
          </c:cat>
          <c:val>
            <c:numRef>
              <c:f>Sheet1!$C$2:$C$31</c:f>
              <c:numCache>
                <c:formatCode>0.00%</c:formatCode>
                <c:ptCount val="30"/>
                <c:pt idx="0">
                  <c:v>0.76468828051926274</c:v>
                </c:pt>
                <c:pt idx="1">
                  <c:v>0.75378846521547083</c:v>
                </c:pt>
                <c:pt idx="2">
                  <c:v>0.75522688606745936</c:v>
                </c:pt>
                <c:pt idx="3">
                  <c:v>0.75719765368048986</c:v>
                </c:pt>
                <c:pt idx="4">
                  <c:v>0.76455715490909204</c:v>
                </c:pt>
                <c:pt idx="5">
                  <c:v>0.77818619595957905</c:v>
                </c:pt>
                <c:pt idx="6">
                  <c:v>0.79215925440183155</c:v>
                </c:pt>
                <c:pt idx="7">
                  <c:v>0.80573610362858805</c:v>
                </c:pt>
                <c:pt idx="8">
                  <c:v>0.81891127766942273</c:v>
                </c:pt>
                <c:pt idx="9">
                  <c:v>0.83187861755663728</c:v>
                </c:pt>
                <c:pt idx="10">
                  <c:v>0.84462273694673673</c:v>
                </c:pt>
                <c:pt idx="11">
                  <c:v>0.85733635774692063</c:v>
                </c:pt>
                <c:pt idx="12">
                  <c:v>0.86984391281408413</c:v>
                </c:pt>
                <c:pt idx="13">
                  <c:v>0.88227795233658912</c:v>
                </c:pt>
                <c:pt idx="14">
                  <c:v>0.8947235566649252</c:v>
                </c:pt>
                <c:pt idx="15">
                  <c:v>0.90712603753443188</c:v>
                </c:pt>
                <c:pt idx="16">
                  <c:v>0.91955024328698043</c:v>
                </c:pt>
                <c:pt idx="17">
                  <c:v>0.92963540437084735</c:v>
                </c:pt>
                <c:pt idx="18">
                  <c:v>0.93790869924525155</c:v>
                </c:pt>
                <c:pt idx="19">
                  <c:v>0.9452253278133097</c:v>
                </c:pt>
                <c:pt idx="20">
                  <c:v>0.95175907724608266</c:v>
                </c:pt>
                <c:pt idx="21">
                  <c:v>0.95782864088035335</c:v>
                </c:pt>
                <c:pt idx="22">
                  <c:v>0.96401753713006255</c:v>
                </c:pt>
                <c:pt idx="23">
                  <c:v>0.97043152492010909</c:v>
                </c:pt>
                <c:pt idx="24">
                  <c:v>0.9770767144537813</c:v>
                </c:pt>
                <c:pt idx="25">
                  <c:v>0.98401390795894217</c:v>
                </c:pt>
                <c:pt idx="26">
                  <c:v>0.99122746641695225</c:v>
                </c:pt>
                <c:pt idx="27">
                  <c:v>0.99874450805208204</c:v>
                </c:pt>
                <c:pt idx="28">
                  <c:v>1.0065879379154232</c:v>
                </c:pt>
                <c:pt idx="29">
                  <c:v>1.0147398166149131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56C-420C-ABEE-35228336B3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45448272"/>
        <c:axId val="1745448816"/>
      </c:lineChart>
      <c:catAx>
        <c:axId val="174544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5448816"/>
        <c:crosses val="autoZero"/>
        <c:auto val="1"/>
        <c:lblAlgn val="ctr"/>
        <c:lblOffset val="100"/>
        <c:noMultiLvlLbl val="0"/>
      </c:catAx>
      <c:valAx>
        <c:axId val="1745448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45448272"/>
        <c:crosses val="autoZero"/>
        <c:crossBetween val="between"/>
      </c:valAx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542785775411056"/>
          <c:y val="6.6350710900473939E-2"/>
          <c:w val="0.82216525624590553"/>
          <c:h val="0.773085259503852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Avg Salary</c:v>
                </c:pt>
              </c:strCache>
            </c:strRef>
          </c:tx>
          <c:spPr>
            <a:solidFill>
              <a:schemeClr val="accent1"/>
            </a:solidFill>
            <a:ln w="12059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Sheet1!$B$1:$L$1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Sheet1!$B$2:$L$2</c:f>
              <c:numCache>
                <c:formatCode>"$"#,##0</c:formatCode>
                <c:ptCount val="11"/>
                <c:pt idx="0">
                  <c:v>57304</c:v>
                </c:pt>
                <c:pt idx="1">
                  <c:v>57477</c:v>
                </c:pt>
                <c:pt idx="2">
                  <c:v>59492</c:v>
                </c:pt>
                <c:pt idx="3">
                  <c:v>60939</c:v>
                </c:pt>
                <c:pt idx="4">
                  <c:v>62503</c:v>
                </c:pt>
                <c:pt idx="5">
                  <c:v>63966</c:v>
                </c:pt>
                <c:pt idx="6">
                  <c:v>64851</c:v>
                </c:pt>
                <c:pt idx="7">
                  <c:v>68091</c:v>
                </c:pt>
                <c:pt idx="8">
                  <c:v>67846</c:v>
                </c:pt>
                <c:pt idx="9">
                  <c:v>73582.47755491882</c:v>
                </c:pt>
                <c:pt idx="10">
                  <c:v>77350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07-4E42-966A-4D8874DC8C9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Avg Benefit</c:v>
                </c:pt>
              </c:strCache>
            </c:strRef>
          </c:tx>
          <c:spPr>
            <a:solidFill>
              <a:schemeClr val="accent2"/>
            </a:solidFill>
            <a:ln w="12059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Sheet1!$B$1:$L$1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Sheet1!$B$3:$L$3</c:f>
              <c:numCache>
                <c:formatCode>"$"#,##0</c:formatCode>
                <c:ptCount val="11"/>
                <c:pt idx="0">
                  <c:v>39490</c:v>
                </c:pt>
                <c:pt idx="1">
                  <c:v>40369</c:v>
                </c:pt>
                <c:pt idx="2">
                  <c:v>41243</c:v>
                </c:pt>
                <c:pt idx="3">
                  <c:v>42152</c:v>
                </c:pt>
                <c:pt idx="4">
                  <c:v>43242</c:v>
                </c:pt>
                <c:pt idx="5">
                  <c:v>44534</c:v>
                </c:pt>
                <c:pt idx="6">
                  <c:v>45475</c:v>
                </c:pt>
                <c:pt idx="7">
                  <c:v>47207</c:v>
                </c:pt>
                <c:pt idx="8">
                  <c:v>48163.173601147777</c:v>
                </c:pt>
                <c:pt idx="9">
                  <c:v>50292.94</c:v>
                </c:pt>
                <c:pt idx="10">
                  <c:v>51109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07-4E42-966A-4D8874DC8C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5497552"/>
        <c:axId val="1675508432"/>
      </c:barChart>
      <c:catAx>
        <c:axId val="167549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01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0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675508432"/>
        <c:crosses val="autoZero"/>
        <c:auto val="1"/>
        <c:lblAlgn val="ctr"/>
        <c:lblOffset val="100"/>
        <c:tickMarkSkip val="1"/>
        <c:noMultiLvlLbl val="0"/>
      </c:catAx>
      <c:valAx>
        <c:axId val="1675508432"/>
        <c:scaling>
          <c:orientation val="minMax"/>
          <c:min val="20000"/>
        </c:scaling>
        <c:delete val="0"/>
        <c:axPos val="l"/>
        <c:majorGridlines>
          <c:spPr>
            <a:ln w="3014">
              <a:solidFill>
                <a:schemeClr val="tx1"/>
              </a:solidFill>
              <a:prstDash val="solid"/>
            </a:ln>
          </c:spPr>
        </c:majorGridlines>
        <c:numFmt formatCode="&quot;$&quot;#,##0" sourceLinked="1"/>
        <c:majorTickMark val="out"/>
        <c:minorTickMark val="none"/>
        <c:tickLblPos val="nextTo"/>
        <c:spPr>
          <a:ln w="301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1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754975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ln w="3014">
            <a:solidFill>
              <a:schemeClr val="tx1"/>
            </a:solidFill>
            <a:prstDash val="solid"/>
          </a:ln>
        </c:spPr>
        <c:txPr>
          <a:bodyPr/>
          <a:lstStyle/>
          <a:p>
            <a:pPr rtl="0">
              <a:defRPr sz="1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dTable>
      <c:spPr>
        <a:noFill/>
        <a:ln w="12059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708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595896203020854"/>
          <c:y val="7.4340551181102374E-2"/>
          <c:w val="0.83650793650793653"/>
          <c:h val="0.65947242206235013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Payroll 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spPr>
              <a:noFill/>
              <a:ln w="25305">
                <a:noFill/>
              </a:ln>
            </c:spPr>
            <c:txPr>
              <a:bodyPr/>
              <a:lstStyle/>
              <a:p>
                <a:pPr>
                  <a:defRPr sz="119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Sheet1!$B$1:$L$1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Sheet1!$B$2:$L$2</c:f>
              <c:numCache>
                <c:formatCode>#,##0.0</c:formatCode>
                <c:ptCount val="11"/>
                <c:pt idx="0">
                  <c:v>59.1</c:v>
                </c:pt>
                <c:pt idx="1">
                  <c:v>59.1</c:v>
                </c:pt>
                <c:pt idx="2">
                  <c:v>61.2</c:v>
                </c:pt>
                <c:pt idx="3">
                  <c:v>62.5</c:v>
                </c:pt>
                <c:pt idx="4">
                  <c:v>64.2</c:v>
                </c:pt>
                <c:pt idx="5">
                  <c:v>65.8</c:v>
                </c:pt>
                <c:pt idx="6">
                  <c:v>66.8</c:v>
                </c:pt>
                <c:pt idx="7">
                  <c:v>70.599999999999994</c:v>
                </c:pt>
                <c:pt idx="8">
                  <c:v>71.781041000000002</c:v>
                </c:pt>
                <c:pt idx="9">
                  <c:v>77.040853999999996</c:v>
                </c:pt>
                <c:pt idx="10">
                  <c:v>82.5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F40-4A80-A401-D7CE4B57971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Benefits</c:v>
                </c:pt>
              </c:strCache>
            </c:strRef>
          </c:tx>
          <c:spPr>
            <a:ln w="25400">
              <a:solidFill>
                <a:srgbClr val="008000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c:spPr>
          </c:marker>
          <c:dLbls>
            <c:dLbl>
              <c:idx val="6"/>
              <c:layout>
                <c:manualLayout>
                  <c:x val="-3.606459574631557E-2"/>
                  <c:y val="-4.1765501968503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40-4A80-A401-D7CE4B57971D}"/>
                </c:ext>
              </c:extLst>
            </c:dLbl>
            <c:spPr>
              <a:noFill/>
              <a:ln w="25305">
                <a:noFill/>
              </a:ln>
            </c:spPr>
            <c:txPr>
              <a:bodyPr/>
              <a:lstStyle/>
              <a:p>
                <a:pPr>
                  <a:defRPr sz="1194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Sheet1!$B$1:$L$1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Sheet1!$B$3:$L$3</c:f>
              <c:numCache>
                <c:formatCode>0.0</c:formatCode>
                <c:ptCount val="11"/>
                <c:pt idx="0">
                  <c:v>19.399999999999999</c:v>
                </c:pt>
                <c:pt idx="1">
                  <c:v>20.399999999999999</c:v>
                </c:pt>
                <c:pt idx="2">
                  <c:v>21.5</c:v>
                </c:pt>
                <c:pt idx="3">
                  <c:v>23</c:v>
                </c:pt>
                <c:pt idx="4">
                  <c:v>24.9</c:v>
                </c:pt>
                <c:pt idx="5">
                  <c:v>27.4</c:v>
                </c:pt>
                <c:pt idx="6">
                  <c:v>29.4</c:v>
                </c:pt>
                <c:pt idx="7">
                  <c:v>32.299999999999997</c:v>
                </c:pt>
                <c:pt idx="8">
                  <c:v>33.569732000000002</c:v>
                </c:pt>
                <c:pt idx="9">
                  <c:v>37.719709000000002</c:v>
                </c:pt>
                <c:pt idx="10">
                  <c:v>39.1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F40-4A80-A401-D7CE4B57971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75505168"/>
        <c:axId val="1675507888"/>
      </c:lineChart>
      <c:catAx>
        <c:axId val="1675505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75507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75507888"/>
        <c:scaling>
          <c:orientation val="minMax"/>
        </c:scaling>
        <c:delete val="0"/>
        <c:axPos val="l"/>
        <c:majorGridlines>
          <c:spPr>
            <a:ln w="3162">
              <a:solidFill>
                <a:schemeClr val="tx1"/>
              </a:solidFill>
              <a:prstDash val="solid"/>
            </a:ln>
          </c:spPr>
        </c:majorGridlines>
        <c:numFmt formatCode="#,##0.0" sourceLinked="1"/>
        <c:majorTickMark val="out"/>
        <c:minorTickMark val="none"/>
        <c:tickLblPos val="nextTo"/>
        <c:spPr>
          <a:ln w="31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75505168"/>
        <c:crosses val="autoZero"/>
        <c:crossBetween val="between"/>
        <c:majorUnit val="10"/>
      </c:valAx>
      <c:spPr>
        <a:noFill/>
        <a:ln w="12655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15381177911810034"/>
          <c:y val="0.90167865707434403"/>
          <c:w val="0.81369744766129026"/>
          <c:h val="9.1127098321343539E-2"/>
        </c:manualLayout>
      </c:layout>
      <c:overlay val="0"/>
      <c:spPr>
        <a:noFill/>
        <a:ln w="3162">
          <a:solidFill>
            <a:schemeClr val="tx1"/>
          </a:solidFill>
          <a:prstDash val="solid"/>
        </a:ln>
      </c:spPr>
      <c:txPr>
        <a:bodyPr/>
        <a:lstStyle/>
        <a:p>
          <a:pPr>
            <a:defRPr sz="1649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</c:spPr>
  <c:txPr>
    <a:bodyPr/>
    <a:lstStyle/>
    <a:p>
      <a:pPr>
        <a:defRPr sz="179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41924398625529"/>
          <c:y val="3.7456140350877215E-2"/>
          <c:w val="0.74302973726222377"/>
          <c:h val="0.78833839848966247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Age</c:v>
                </c:pt>
              </c:strCache>
            </c:strRef>
          </c:tx>
          <c:invertIfNegative val="0"/>
          <c:cat>
            <c:numRef>
              <c:f>Sheet1!$A$2:$A$12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39.07</c:v>
                </c:pt>
                <c:pt idx="1">
                  <c:v>39.520000000000003</c:v>
                </c:pt>
                <c:pt idx="2">
                  <c:v>39.79</c:v>
                </c:pt>
                <c:pt idx="3">
                  <c:v>39.979999999999997</c:v>
                </c:pt>
                <c:pt idx="4">
                  <c:v>39.94</c:v>
                </c:pt>
                <c:pt idx="5">
                  <c:v>39.6</c:v>
                </c:pt>
                <c:pt idx="6">
                  <c:v>39.56</c:v>
                </c:pt>
                <c:pt idx="7">
                  <c:v>39.1</c:v>
                </c:pt>
                <c:pt idx="8">
                  <c:v>39.28</c:v>
                </c:pt>
                <c:pt idx="9">
                  <c:v>39.04</c:v>
                </c:pt>
                <c:pt idx="10">
                  <c:v>39.299999999999997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3B-42C7-B2BA-E3D712C168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75503536"/>
        <c:axId val="1675496464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Service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12.81</c:v>
                </c:pt>
                <c:pt idx="1">
                  <c:v>13.28</c:v>
                </c:pt>
                <c:pt idx="2">
                  <c:v>13.61</c:v>
                </c:pt>
                <c:pt idx="3">
                  <c:v>13.76</c:v>
                </c:pt>
                <c:pt idx="4">
                  <c:v>13.65</c:v>
                </c:pt>
                <c:pt idx="5">
                  <c:v>13.34</c:v>
                </c:pt>
                <c:pt idx="6">
                  <c:v>13.27</c:v>
                </c:pt>
                <c:pt idx="7">
                  <c:v>12.9</c:v>
                </c:pt>
                <c:pt idx="8">
                  <c:v>12.99</c:v>
                </c:pt>
                <c:pt idx="9">
                  <c:v>12.63</c:v>
                </c:pt>
                <c:pt idx="10">
                  <c:v>12.7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B3B-42C7-B2BA-E3D712C168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5495920"/>
        <c:axId val="1675499184"/>
      </c:lineChart>
      <c:catAx>
        <c:axId val="1675495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675499184"/>
        <c:crosses val="autoZero"/>
        <c:auto val="1"/>
        <c:lblAlgn val="ctr"/>
        <c:lblOffset val="100"/>
        <c:noMultiLvlLbl val="0"/>
      </c:catAx>
      <c:valAx>
        <c:axId val="1675499184"/>
        <c:scaling>
          <c:orientation val="minMax"/>
        </c:scaling>
        <c:delete val="0"/>
        <c:axPos val="r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Average Service</a:t>
                </a:r>
              </a:p>
            </c:rich>
          </c:tx>
          <c:overlay val="0"/>
        </c:title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197" baseline="0"/>
            </a:pPr>
            <a:endParaRPr lang="en-US"/>
          </a:p>
        </c:txPr>
        <c:crossAx val="1675495920"/>
        <c:crosses val="max"/>
        <c:crossBetween val="between"/>
      </c:valAx>
      <c:valAx>
        <c:axId val="16754964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Average Age</a:t>
                </a:r>
              </a:p>
            </c:rich>
          </c:tx>
          <c:overlay val="0"/>
        </c:title>
        <c:numFmt formatCode="#,##0.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200"/>
            </a:pPr>
            <a:endParaRPr lang="en-US"/>
          </a:p>
        </c:txPr>
        <c:crossAx val="1675503536"/>
        <c:crosses val="autoZero"/>
        <c:crossBetween val="between"/>
      </c:valAx>
      <c:catAx>
        <c:axId val="1675503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675496464"/>
        <c:crossesAt val="46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10147766323024054"/>
          <c:y val="0.89604549431321379"/>
          <c:w val="0.85630584192439863"/>
          <c:h val="8.6410646037666364E-2"/>
        </c:manualLayout>
      </c:layout>
      <c:overlay val="0"/>
      <c:txPr>
        <a:bodyPr/>
        <a:lstStyle/>
        <a:p>
          <a:pPr>
            <a:defRPr sz="1197" baseline="0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797"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595896203020854"/>
          <c:y val="1.9559918572882626E-2"/>
          <c:w val="0.83650793650793653"/>
          <c:h val="0.7588444455298593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Non-Disabled Retirees</c:v>
                </c:pt>
              </c:strCache>
            </c:strRef>
          </c:tx>
          <c:spPr>
            <a:ln w="25400">
              <a:solidFill>
                <a:srgbClr val="00B050"/>
              </a:solidFill>
              <a:prstDash val="solid"/>
            </a:ln>
          </c:spPr>
          <c:marker>
            <c:symbol val="diamond"/>
            <c:size val="6"/>
            <c:spPr>
              <a:solidFill>
                <a:srgbClr val="00B050"/>
              </a:solidFill>
              <a:ln>
                <a:noFill/>
                <a:prstDash val="solid"/>
              </a:ln>
            </c:spPr>
          </c:marker>
          <c:cat>
            <c:numRef>
              <c:f>Sheet1!$B$1:$L$1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Sheet1!$B$2:$L$2</c:f>
              <c:numCache>
                <c:formatCode>#,##0.0</c:formatCode>
                <c:ptCount val="11"/>
                <c:pt idx="0">
                  <c:v>65.31</c:v>
                </c:pt>
                <c:pt idx="1">
                  <c:v>65.459999999999994</c:v>
                </c:pt>
                <c:pt idx="2">
                  <c:v>65.459999999999994</c:v>
                </c:pt>
                <c:pt idx="3">
                  <c:v>65.290000000000006</c:v>
                </c:pt>
                <c:pt idx="4">
                  <c:v>65.08</c:v>
                </c:pt>
                <c:pt idx="5">
                  <c:v>64.900000000000006</c:v>
                </c:pt>
                <c:pt idx="6">
                  <c:v>64.8</c:v>
                </c:pt>
                <c:pt idx="7">
                  <c:v>64.8</c:v>
                </c:pt>
                <c:pt idx="8">
                  <c:v>65.12</c:v>
                </c:pt>
                <c:pt idx="9">
                  <c:v>65.010000000000005</c:v>
                </c:pt>
                <c:pt idx="10">
                  <c:v>65.3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3B5-4474-9295-7606296FADA9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Beneficiaires</c:v>
                </c:pt>
              </c:strCache>
            </c:strRef>
          </c:tx>
          <c:spPr>
            <a:ln w="25400">
              <a:solidFill>
                <a:srgbClr val="002060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002060"/>
              </a:solidFill>
              <a:ln>
                <a:noFill/>
                <a:prstDash val="solid"/>
              </a:ln>
            </c:spPr>
          </c:marker>
          <c:cat>
            <c:numRef>
              <c:f>Sheet1!$B$1:$L$1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Sheet1!$B$4:$L$4</c:f>
              <c:numCache>
                <c:formatCode>0.0</c:formatCode>
                <c:ptCount val="11"/>
                <c:pt idx="0">
                  <c:v>63.38</c:v>
                </c:pt>
                <c:pt idx="1">
                  <c:v>63.79</c:v>
                </c:pt>
                <c:pt idx="2">
                  <c:v>64.2</c:v>
                </c:pt>
                <c:pt idx="3">
                  <c:v>65.47</c:v>
                </c:pt>
                <c:pt idx="4">
                  <c:v>65.33</c:v>
                </c:pt>
                <c:pt idx="5">
                  <c:v>64.97</c:v>
                </c:pt>
                <c:pt idx="6">
                  <c:v>65.2</c:v>
                </c:pt>
                <c:pt idx="7">
                  <c:v>65.400000000000006</c:v>
                </c:pt>
                <c:pt idx="8">
                  <c:v>66.13</c:v>
                </c:pt>
                <c:pt idx="9">
                  <c:v>65.349999999999994</c:v>
                </c:pt>
                <c:pt idx="10">
                  <c:v>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3B5-4474-9295-7606296FADA9}"/>
            </c:ext>
          </c:extLst>
        </c:ser>
        <c:ser>
          <c:idx val="2"/>
          <c:order val="2"/>
          <c:tx>
            <c:strRef>
              <c:f>Sheet1!$A$3</c:f>
              <c:strCache>
                <c:ptCount val="1"/>
                <c:pt idx="0">
                  <c:v>Disabled Retirees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noFill/>
              </a:ln>
            </c:spPr>
          </c:marker>
          <c:cat>
            <c:numRef>
              <c:f>Sheet1!$B$1:$L$1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cat>
          <c:val>
            <c:numRef>
              <c:f>Sheet1!$B$3:$L$3</c:f>
              <c:numCache>
                <c:formatCode>#,##0.0</c:formatCode>
                <c:ptCount val="11"/>
                <c:pt idx="0">
                  <c:v>64.959999999999994</c:v>
                </c:pt>
                <c:pt idx="1">
                  <c:v>65.319999999999993</c:v>
                </c:pt>
                <c:pt idx="2">
                  <c:v>66.44</c:v>
                </c:pt>
                <c:pt idx="3">
                  <c:v>66.150000000000006</c:v>
                </c:pt>
                <c:pt idx="4">
                  <c:v>67.260000000000005</c:v>
                </c:pt>
                <c:pt idx="5">
                  <c:v>66.27</c:v>
                </c:pt>
                <c:pt idx="6">
                  <c:v>65.7</c:v>
                </c:pt>
                <c:pt idx="7">
                  <c:v>64.5</c:v>
                </c:pt>
                <c:pt idx="8">
                  <c:v>65.53</c:v>
                </c:pt>
                <c:pt idx="9">
                  <c:v>65.95</c:v>
                </c:pt>
                <c:pt idx="10">
                  <c:v>66.8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3B5-4474-9295-7606296FAD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5501360"/>
        <c:axId val="1675506256"/>
      </c:lineChart>
      <c:catAx>
        <c:axId val="1675501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75506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75506256"/>
        <c:scaling>
          <c:orientation val="minMax"/>
          <c:min val="63"/>
        </c:scaling>
        <c:delete val="0"/>
        <c:axPos val="l"/>
        <c:majorGridlines>
          <c:spPr>
            <a:ln w="3162">
              <a:solidFill>
                <a:schemeClr val="tx1"/>
              </a:solidFill>
              <a:prstDash val="solid"/>
            </a:ln>
          </c:spPr>
        </c:majorGridlines>
        <c:numFmt formatCode="#,##0.0" sourceLinked="1"/>
        <c:majorTickMark val="out"/>
        <c:minorTickMark val="none"/>
        <c:tickLblPos val="nextTo"/>
        <c:spPr>
          <a:ln w="31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75501360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en-US"/>
          </a:p>
        </c:txPr>
      </c:dTable>
      <c:spPr>
        <a:noFill/>
        <a:ln w="1265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solidFill>
        <a:schemeClr val="tx1"/>
      </a:solidFill>
    </a:ln>
  </c:spPr>
  <c:txPr>
    <a:bodyPr/>
    <a:lstStyle/>
    <a:p>
      <a:pPr>
        <a:defRPr sz="179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1904761904761921"/>
          <c:y val="5.0359712230215833E-2"/>
          <c:w val="0.76507936507936503"/>
          <c:h val="0.76258992805755399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Market Value</c:v>
                </c:pt>
              </c:strCache>
            </c:strRef>
          </c:tx>
          <c:spPr>
            <a:solidFill>
              <a:schemeClr val="accent2"/>
            </a:solidFill>
            <a:ln w="12155">
              <a:solidFill>
                <a:schemeClr val="tx1"/>
              </a:solidFill>
              <a:prstDash val="solid"/>
            </a:ln>
          </c:spPr>
          <c:invertIfNegative val="0"/>
          <c:cat>
            <c:numRef>
              <c:f>Sheet1!$B$1:$M$1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Sheet1!$B$2:$M$2</c:f>
              <c:numCache>
                <c:formatCode>"$"#,##0.0</c:formatCode>
                <c:ptCount val="12"/>
                <c:pt idx="0">
                  <c:v>272.10000000000002</c:v>
                </c:pt>
                <c:pt idx="1">
                  <c:v>295.7</c:v>
                </c:pt>
                <c:pt idx="2">
                  <c:v>366.1</c:v>
                </c:pt>
                <c:pt idx="3">
                  <c:v>362.4</c:v>
                </c:pt>
                <c:pt idx="4">
                  <c:v>407.5</c:v>
                </c:pt>
                <c:pt idx="5">
                  <c:v>473.6</c:v>
                </c:pt>
                <c:pt idx="6">
                  <c:v>484.6</c:v>
                </c:pt>
                <c:pt idx="7">
                  <c:v>475.1</c:v>
                </c:pt>
                <c:pt idx="8">
                  <c:v>519.79999999999995</c:v>
                </c:pt>
                <c:pt idx="9">
                  <c:v>551.9</c:v>
                </c:pt>
                <c:pt idx="10">
                  <c:v>558.86857899999995</c:v>
                </c:pt>
                <c:pt idx="11">
                  <c:v>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BF-4711-92C1-543B4BAA9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5499728"/>
        <c:axId val="1675498096"/>
      </c:barChart>
      <c:lineChart>
        <c:grouping val="standar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Actuarial Value</c:v>
                </c:pt>
              </c:strCache>
            </c:strRef>
          </c:tx>
          <c:spPr>
            <a:ln w="25400">
              <a:solidFill>
                <a:srgbClr val="FF0000"/>
              </a:solidFill>
              <a:prstDash val="solid"/>
            </a:ln>
          </c:spPr>
          <c:marker>
            <c:symbol val="diamond"/>
            <c:size val="8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Sheet1!$B$1:$M$1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Sheet1!$B$3:$M$3</c:f>
              <c:numCache>
                <c:formatCode>"$"#,##0.0</c:formatCode>
                <c:ptCount val="12"/>
                <c:pt idx="0">
                  <c:v>360</c:v>
                </c:pt>
                <c:pt idx="1">
                  <c:v>357.7</c:v>
                </c:pt>
                <c:pt idx="2">
                  <c:v>366.1</c:v>
                </c:pt>
                <c:pt idx="3">
                  <c:v>367.2</c:v>
                </c:pt>
                <c:pt idx="4">
                  <c:v>381.3</c:v>
                </c:pt>
                <c:pt idx="5">
                  <c:v>425.2</c:v>
                </c:pt>
                <c:pt idx="6">
                  <c:v>467.5</c:v>
                </c:pt>
                <c:pt idx="7">
                  <c:v>490.9</c:v>
                </c:pt>
                <c:pt idx="8">
                  <c:v>520.6</c:v>
                </c:pt>
                <c:pt idx="9">
                  <c:v>548.70000000000005</c:v>
                </c:pt>
                <c:pt idx="10">
                  <c:v>566.04193099999998</c:v>
                </c:pt>
                <c:pt idx="11">
                  <c:v>580.1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5BF-4711-92C1-543B4BAA9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5498640"/>
        <c:axId val="1675504080"/>
      </c:lineChart>
      <c:catAx>
        <c:axId val="167549972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03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5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75498096"/>
        <c:crosses val="autoZero"/>
        <c:auto val="0"/>
        <c:lblAlgn val="ctr"/>
        <c:lblOffset val="100"/>
        <c:tickMarkSkip val="1"/>
        <c:noMultiLvlLbl val="0"/>
      </c:catAx>
      <c:valAx>
        <c:axId val="1675498096"/>
        <c:scaling>
          <c:orientation val="minMax"/>
        </c:scaling>
        <c:delete val="0"/>
        <c:axPos val="l"/>
        <c:numFmt formatCode="&quot;$&quot;#,##0.0" sourceLinked="1"/>
        <c:majorTickMark val="cross"/>
        <c:minorTickMark val="none"/>
        <c:tickLblPos val="nextTo"/>
        <c:spPr>
          <a:ln w="303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5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75499728"/>
        <c:crosses val="autoZero"/>
        <c:crossBetween val="between"/>
      </c:valAx>
      <c:catAx>
        <c:axId val="16754986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675504080"/>
        <c:crosses val="autoZero"/>
        <c:auto val="0"/>
        <c:lblAlgn val="ctr"/>
        <c:lblOffset val="100"/>
        <c:noMultiLvlLbl val="0"/>
      </c:catAx>
      <c:valAx>
        <c:axId val="1675504080"/>
        <c:scaling>
          <c:orientation val="minMax"/>
        </c:scaling>
        <c:delete val="1"/>
        <c:axPos val="l"/>
        <c:numFmt formatCode="&quot;$&quot;#,##0.0" sourceLinked="1"/>
        <c:majorTickMark val="out"/>
        <c:minorTickMark val="none"/>
        <c:tickLblPos val="none"/>
        <c:crossAx val="167549864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ln w="3039">
            <a:solidFill>
              <a:schemeClr val="tx1"/>
            </a:solidFill>
            <a:prstDash val="solid"/>
          </a:ln>
        </c:spPr>
        <c:txPr>
          <a:bodyPr/>
          <a:lstStyle/>
          <a:p>
            <a:pPr rtl="0">
              <a:defRPr sz="955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</c:dTable>
      <c:spPr>
        <a:solidFill>
          <a:srgbClr val="C0C0C0"/>
        </a:solidFill>
        <a:ln w="12155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noFill/>
    <a:ln>
      <a:solidFill>
        <a:schemeClr val="tx1"/>
      </a:solidFill>
    </a:ln>
  </c:spPr>
  <c:txPr>
    <a:bodyPr/>
    <a:lstStyle/>
    <a:p>
      <a:pPr>
        <a:defRPr sz="955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595896203020854"/>
          <c:y val="7.4340551181102374E-2"/>
          <c:w val="0.83650793650793653"/>
          <c:h val="0.65947242206235013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Market Return</c:v>
                </c:pt>
              </c:strCache>
            </c:strRef>
          </c:tx>
          <c:spPr>
            <a:ln w="25400">
              <a:solidFill>
                <a:srgbClr val="C00000"/>
              </a:solidFill>
              <a:prstDash val="solid"/>
            </a:ln>
          </c:spPr>
          <c:marker>
            <c:symbol val="diamond"/>
            <c:size val="6"/>
            <c:spPr>
              <a:solidFill>
                <a:srgbClr val="C00000"/>
              </a:solidFill>
              <a:ln>
                <a:noFill/>
                <a:prstDash val="solid"/>
              </a:ln>
            </c:spPr>
          </c:marker>
          <c:cat>
            <c:numRef>
              <c:f>Sheet1!$B$1:$M$1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Sheet1!$B$2:$M$2</c:f>
              <c:numCache>
                <c:formatCode>0.00%</c:formatCode>
                <c:ptCount val="12"/>
                <c:pt idx="0">
                  <c:v>-0.19670000000000001</c:v>
                </c:pt>
                <c:pt idx="1">
                  <c:v>0.1052</c:v>
                </c:pt>
                <c:pt idx="2">
                  <c:v>0.25669999999999998</c:v>
                </c:pt>
                <c:pt idx="3">
                  <c:v>6.6E-3</c:v>
                </c:pt>
                <c:pt idx="4">
                  <c:v>0.14430000000000001</c:v>
                </c:pt>
                <c:pt idx="5">
                  <c:v>0.1822</c:v>
                </c:pt>
                <c:pt idx="6">
                  <c:v>4.3400000000000001E-2</c:v>
                </c:pt>
                <c:pt idx="7">
                  <c:v>4.7000000000000002E-3</c:v>
                </c:pt>
                <c:pt idx="8">
                  <c:v>0.1231</c:v>
                </c:pt>
                <c:pt idx="9">
                  <c:v>9.1600000000000001E-2</c:v>
                </c:pt>
                <c:pt idx="10">
                  <c:v>4.2099999999999999E-2</c:v>
                </c:pt>
                <c:pt idx="11">
                  <c:v>3.1199999999999999E-2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88-47E1-8C5A-FABC9E8B336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Actuarial Return</c:v>
                </c:pt>
              </c:strCache>
            </c:strRef>
          </c:tx>
          <c:cat>
            <c:numRef>
              <c:f>Sheet1!$B$1:$M$1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Sheet1!$B$3:$M$3</c:f>
              <c:numCache>
                <c:formatCode>0.00%</c:formatCode>
                <c:ptCount val="12"/>
                <c:pt idx="0">
                  <c:v>1.4500000000000001E-2</c:v>
                </c:pt>
                <c:pt idx="1">
                  <c:v>6.7999999999999996E-3</c:v>
                </c:pt>
                <c:pt idx="2">
                  <c:v>3.7699999999999997E-2</c:v>
                </c:pt>
                <c:pt idx="3">
                  <c:v>1.9599999999999999E-2</c:v>
                </c:pt>
                <c:pt idx="4">
                  <c:v>5.7099999999999998E-2</c:v>
                </c:pt>
                <c:pt idx="5">
                  <c:v>0.1361</c:v>
                </c:pt>
                <c:pt idx="6">
                  <c:v>0.1231</c:v>
                </c:pt>
                <c:pt idx="7">
                  <c:v>7.5899999999999995E-2</c:v>
                </c:pt>
                <c:pt idx="8">
                  <c:v>8.8200000000000001E-2</c:v>
                </c:pt>
                <c:pt idx="9">
                  <c:v>8.3699999999999997E-2</c:v>
                </c:pt>
                <c:pt idx="10">
                  <c:v>6.1500000000000006E-2</c:v>
                </c:pt>
                <c:pt idx="11">
                  <c:v>5.7599999999999998E-2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88-47E1-8C5A-FABC9E8B33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5504624"/>
        <c:axId val="1675505712"/>
      </c:lineChart>
      <c:catAx>
        <c:axId val="1675504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75505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675505712"/>
        <c:scaling>
          <c:orientation val="minMax"/>
        </c:scaling>
        <c:delete val="0"/>
        <c:axPos val="l"/>
        <c:majorGridlines>
          <c:spPr>
            <a:ln w="3162">
              <a:solidFill>
                <a:schemeClr val="tx1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6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67550462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/>
            </a:pPr>
            <a:endParaRPr lang="en-US"/>
          </a:p>
        </c:txPr>
      </c:dTable>
      <c:spPr>
        <a:noFill/>
        <a:ln w="12655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solidFill>
        <a:schemeClr val="tx1"/>
      </a:solidFill>
    </a:ln>
  </c:spPr>
  <c:txPr>
    <a:bodyPr/>
    <a:lstStyle/>
    <a:p>
      <a:pPr>
        <a:defRPr sz="179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341924398625529"/>
          <c:y val="3.7456140350877215E-2"/>
          <c:w val="0.78598506372270449"/>
          <c:h val="0.78833839848966247"/>
        </c:manualLayout>
      </c:layout>
      <c:barChart>
        <c:barDir val="col"/>
        <c:grouping val="stack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Actuarial Value of Assets</c:v>
                </c:pt>
              </c:strCache>
            </c:strRef>
          </c:tx>
          <c:invertIfNegative val="0"/>
          <c:cat>
            <c:numRef>
              <c:f>Sheet1!$A$2:$A$13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376027</c:v>
                </c:pt>
                <c:pt idx="1">
                  <c:v>357652</c:v>
                </c:pt>
                <c:pt idx="2">
                  <c:v>366147</c:v>
                </c:pt>
                <c:pt idx="3">
                  <c:v>367183</c:v>
                </c:pt>
                <c:pt idx="4">
                  <c:v>381254</c:v>
                </c:pt>
                <c:pt idx="5">
                  <c:v>425166</c:v>
                </c:pt>
                <c:pt idx="6">
                  <c:v>467545</c:v>
                </c:pt>
                <c:pt idx="7">
                  <c:v>490864</c:v>
                </c:pt>
                <c:pt idx="8">
                  <c:v>520580</c:v>
                </c:pt>
                <c:pt idx="9">
                  <c:v>548684</c:v>
                </c:pt>
                <c:pt idx="10">
                  <c:v>566041.93099999998</c:v>
                </c:pt>
                <c:pt idx="11">
                  <c:v>580144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C9-4B78-93FE-FA150CE14DA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Unfunded Accrued Liability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Sheet1!$A$2:$A$13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16024</c:v>
                </c:pt>
                <c:pt idx="1">
                  <c:v>37741</c:v>
                </c:pt>
                <c:pt idx="2">
                  <c:v>42852</c:v>
                </c:pt>
                <c:pt idx="3">
                  <c:v>64759</c:v>
                </c:pt>
                <c:pt idx="4">
                  <c:v>70325</c:v>
                </c:pt>
                <c:pt idx="5">
                  <c:v>53048</c:v>
                </c:pt>
                <c:pt idx="6">
                  <c:v>36941</c:v>
                </c:pt>
                <c:pt idx="7">
                  <c:v>73682</c:v>
                </c:pt>
                <c:pt idx="8">
                  <c:v>83590</c:v>
                </c:pt>
                <c:pt idx="9">
                  <c:v>77834</c:v>
                </c:pt>
                <c:pt idx="10">
                  <c:v>118345.234</c:v>
                </c:pt>
                <c:pt idx="11">
                  <c:v>178523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C9-4B78-93FE-FA150CE14D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45451536"/>
        <c:axId val="1745449904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Funded Ratio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  <c:pt idx="11">
                  <c:v>2020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0.95699999999999996</c:v>
                </c:pt>
                <c:pt idx="1">
                  <c:v>0.90500000000000003</c:v>
                </c:pt>
                <c:pt idx="2">
                  <c:v>0.89500000000000002</c:v>
                </c:pt>
                <c:pt idx="3">
                  <c:v>0.85</c:v>
                </c:pt>
                <c:pt idx="4">
                  <c:v>0.84399999999999997</c:v>
                </c:pt>
                <c:pt idx="5">
                  <c:v>0.88900000000000001</c:v>
                </c:pt>
                <c:pt idx="6">
                  <c:v>0.92700000000000005</c:v>
                </c:pt>
                <c:pt idx="7">
                  <c:v>0.86899999999999999</c:v>
                </c:pt>
                <c:pt idx="8">
                  <c:v>0.86199999999999999</c:v>
                </c:pt>
                <c:pt idx="9">
                  <c:v>0.876</c:v>
                </c:pt>
                <c:pt idx="10">
                  <c:v>0.82699999999999996</c:v>
                </c:pt>
                <c:pt idx="11">
                  <c:v>0.76500000000000001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5C9-4B78-93FE-FA150CE14D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9080928"/>
        <c:axId val="1333631648"/>
      </c:lineChart>
      <c:catAx>
        <c:axId val="1549080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333631648"/>
        <c:crosses val="autoZero"/>
        <c:auto val="1"/>
        <c:lblAlgn val="ctr"/>
        <c:lblOffset val="100"/>
        <c:noMultiLvlLbl val="0"/>
      </c:catAx>
      <c:valAx>
        <c:axId val="1333631648"/>
        <c:scaling>
          <c:orientation val="minMax"/>
          <c:max val="1"/>
        </c:scaling>
        <c:delete val="0"/>
        <c:axPos val="r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97" baseline="0"/>
            </a:pPr>
            <a:endParaRPr lang="en-US"/>
          </a:p>
        </c:txPr>
        <c:crossAx val="1549080928"/>
        <c:crosses val="max"/>
        <c:crossBetween val="between"/>
      </c:valAx>
      <c:valAx>
        <c:axId val="1745449904"/>
        <c:scaling>
          <c:orientation val="minMax"/>
        </c:scaling>
        <c:delete val="0"/>
        <c:axPos val="l"/>
        <c:majorGridlines/>
        <c:numFmt formatCode="&quot;$&quot;#,##0" sourceLinked="0"/>
        <c:majorTickMark val="out"/>
        <c:minorTickMark val="none"/>
        <c:tickLblPos val="low"/>
        <c:txPr>
          <a:bodyPr rot="0" vert="horz"/>
          <a:lstStyle/>
          <a:p>
            <a:pPr>
              <a:defRPr sz="1200"/>
            </a:pPr>
            <a:endParaRPr lang="en-US"/>
          </a:p>
        </c:txPr>
        <c:crossAx val="1745451536"/>
        <c:crosses val="autoZero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2.3333333333333341E-2"/>
                <c:y val="0.28014619883040937"/>
              </c:manualLayout>
            </c:layout>
          </c:dispUnitsLbl>
        </c:dispUnits>
      </c:valAx>
      <c:catAx>
        <c:axId val="1745451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74544990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10147766323024054"/>
          <c:y val="0.89604549431321379"/>
          <c:w val="0.85630584192439863"/>
          <c:h val="8.6410646037666364E-2"/>
        </c:manualLayout>
      </c:layout>
      <c:overlay val="0"/>
      <c:txPr>
        <a:bodyPr/>
        <a:lstStyle/>
        <a:p>
          <a:pPr>
            <a:defRPr sz="1197" baseline="0"/>
          </a:pPr>
          <a:endParaRPr lang="en-US"/>
        </a:p>
      </c:txPr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797"/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Actuarial Experience</c:v>
                </c:pt>
              </c:strCache>
            </c:strRef>
          </c:tx>
          <c:spPr>
            <a:solidFill>
              <a:srgbClr val="009999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Investment</c:v>
                </c:pt>
                <c:pt idx="1">
                  <c:v>Liability</c:v>
                </c:pt>
                <c:pt idx="2">
                  <c:v>Salary Increases</c:v>
                </c:pt>
                <c:pt idx="3">
                  <c:v>Assumptions &amp; Methods</c:v>
                </c:pt>
              </c:strCache>
            </c:strRef>
          </c:cat>
          <c:val>
            <c:numRef>
              <c:f>Sheet1!$B$2:$B$5</c:f>
              <c:numCache>
                <c:formatCode>"$"#,##0</c:formatCode>
                <c:ptCount val="4"/>
                <c:pt idx="0">
                  <c:v>9695554</c:v>
                </c:pt>
                <c:pt idx="1">
                  <c:v>2865043</c:v>
                </c:pt>
                <c:pt idx="2">
                  <c:v>7337682</c:v>
                </c:pt>
                <c:pt idx="3">
                  <c:v>35448863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90-4062-9D69-91C6CDAC36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95398623"/>
        <c:axId val="885097391"/>
      </c:barChart>
      <c:catAx>
        <c:axId val="895398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5097391"/>
        <c:crosses val="autoZero"/>
        <c:auto val="1"/>
        <c:lblAlgn val="ctr"/>
        <c:lblOffset val="100"/>
        <c:noMultiLvlLbl val="0"/>
      </c:catAx>
      <c:valAx>
        <c:axId val="8850973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5398623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8.5910652920962206E-3"/>
                <c:y val="0.42397761537157941"/>
              </c:manualLayout>
            </c:layout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0.94845</cdr:x>
      <cdr:y>0.26316</cdr:y>
    </cdr:from>
    <cdr:to>
      <cdr:x>1</cdr:x>
      <cdr:y>0.64912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10400" y="1143000"/>
          <a:ext cx="381000" cy="1676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0.94845</cdr:x>
      <cdr:y>0.26316</cdr:y>
    </cdr:from>
    <cdr:to>
      <cdr:x>1</cdr:x>
      <cdr:y>0.64912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10400" y="1143000"/>
          <a:ext cx="381000" cy="1676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8" tIns="45376" rIns="90748" bIns="4537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5" y="1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8" tIns="45376" rIns="90748" bIns="4537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8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2526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8" tIns="45376" rIns="90748" bIns="4537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8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5" y="8772526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48" tIns="45376" rIns="90748" bIns="4537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762F06D-1382-46E8-84B7-3B6A32C316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440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2" tIns="46229" rIns="92462" bIns="46229" numCol="1" anchor="t" anchorCtr="0" compatLnSpc="1">
            <a:prstTxWarp prst="textNoShape">
              <a:avLst/>
            </a:prstTxWarp>
          </a:bodyPr>
          <a:lstStyle>
            <a:lvl1pPr defTabSz="924866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415" y="1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2" tIns="46229" rIns="92462" bIns="46229" numCol="1" anchor="t" anchorCtr="0" compatLnSpc="1">
            <a:prstTxWarp prst="textNoShape">
              <a:avLst/>
            </a:prstTxWarp>
          </a:bodyPr>
          <a:lstStyle>
            <a:lvl1pPr algn="r" defTabSz="924866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9988" y="692150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7" y="4387852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2" tIns="46229" rIns="92462" bIns="462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526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2" tIns="46229" rIns="92462" bIns="46229" numCol="1" anchor="b" anchorCtr="0" compatLnSpc="1">
            <a:prstTxWarp prst="textNoShape">
              <a:avLst/>
            </a:prstTxWarp>
          </a:bodyPr>
          <a:lstStyle>
            <a:lvl1pPr defTabSz="924866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415" y="8772526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2" tIns="46229" rIns="92462" bIns="46229" numCol="1" anchor="b" anchorCtr="0" compatLnSpc="1">
            <a:prstTxWarp prst="textNoShape">
              <a:avLst/>
            </a:prstTxWarp>
          </a:bodyPr>
          <a:lstStyle>
            <a:lvl1pPr algn="r" defTabSz="924866">
              <a:defRPr sz="1200"/>
            </a:lvl1pPr>
          </a:lstStyle>
          <a:p>
            <a:pPr>
              <a:defRPr/>
            </a:pPr>
            <a:fld id="{58C6126F-E11D-40E3-8289-1FF5421C23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417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BC9299-4D9E-4088-9B0E-0DD5851369C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6269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287"/>
            <a:fld id="{36F1D7E4-CAC3-4A70-A340-70A9D1AA3C8D}" type="slidenum">
              <a:rPr lang="en-US" smtClean="0"/>
              <a:pPr defTabSz="922287"/>
              <a:t>10</a:t>
            </a:fld>
            <a:endParaRPr lang="en-US" dirty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/>
              <a:t>Ages came</a:t>
            </a:r>
            <a:r>
              <a:rPr lang="en-US" baseline="0" dirty="0"/>
              <a:t> from ProVal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559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287"/>
            <a:fld id="{0E47C9FD-8651-474F-B36F-9AC9032F63EE}" type="slidenum">
              <a:rPr lang="en-US" smtClean="0"/>
              <a:pPr defTabSz="922287"/>
              <a:t>12</a:t>
            </a:fld>
            <a:endParaRPr lang="en-US" dirty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6134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287"/>
            <a:fld id="{00AF1921-D57C-408A-946A-71DC24EE71A5}" type="slidenum">
              <a:rPr lang="en-US" smtClean="0"/>
              <a:pPr defTabSz="922287"/>
              <a:t>14</a:t>
            </a:fld>
            <a:endParaRPr lang="en-US" dirty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298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287"/>
            <a:fld id="{53F59954-18DC-4ED5-9913-AF4144C6B7D7}" type="slidenum">
              <a:rPr lang="en-US" smtClean="0"/>
              <a:pPr defTabSz="922287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4382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287"/>
            <a:fld id="{5AA805FA-7BC4-48D2-811E-9D8841FE519C}" type="slidenum">
              <a:rPr lang="en-US" smtClean="0"/>
              <a:pPr defTabSz="922287"/>
              <a:t>16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9281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287"/>
            <a:fld id="{5AA805FA-7BC4-48D2-811E-9D8841FE519C}" type="slidenum">
              <a:rPr lang="en-US" smtClean="0"/>
              <a:pPr defTabSz="922287"/>
              <a:t>17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1242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287"/>
            <a:fld id="{00AF1921-D57C-408A-946A-71DC24EE71A5}" type="slidenum">
              <a:rPr lang="en-US" smtClean="0"/>
              <a:pPr defTabSz="922287"/>
              <a:t>18</a:t>
            </a:fld>
            <a:endParaRPr lang="en-US" dirty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6594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287"/>
            <a:fld id="{00AF1921-D57C-408A-946A-71DC24EE71A5}" type="slidenum">
              <a:rPr lang="en-US" smtClean="0"/>
              <a:pPr defTabSz="922287"/>
              <a:t>19</a:t>
            </a:fld>
            <a:endParaRPr lang="en-US" dirty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0077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287"/>
            <a:fld id="{00AF1921-D57C-408A-946A-71DC24EE71A5}" type="slidenum">
              <a:rPr lang="en-US" smtClean="0"/>
              <a:pPr defTabSz="922287"/>
              <a:t>20</a:t>
            </a:fld>
            <a:endParaRPr lang="en-US" dirty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502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287"/>
            <a:fld id="{1EA00B53-A357-4517-AF83-1347820F267F}" type="slidenum">
              <a:rPr lang="en-US" smtClean="0"/>
              <a:pPr defTabSz="922287"/>
              <a:t>2</a:t>
            </a:fld>
            <a:endParaRPr lang="en-US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830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287"/>
            <a:fld id="{7113A84E-A32E-4AAD-867B-231F60698A1B}" type="slidenum">
              <a:rPr lang="en-US" smtClean="0"/>
              <a:pPr defTabSz="922287"/>
              <a:t>3</a:t>
            </a:fld>
            <a:endParaRPr lang="en-US" dirty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04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287"/>
            <a:fld id="{7113A84E-A32E-4AAD-867B-231F60698A1B}" type="slidenum">
              <a:rPr lang="en-US" smtClean="0"/>
              <a:pPr defTabSz="922287"/>
              <a:t>4</a:t>
            </a:fld>
            <a:endParaRPr lang="en-US" dirty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173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287"/>
            <a:fld id="{7113A84E-A32E-4AAD-867B-231F60698A1B}" type="slidenum">
              <a:rPr lang="en-US" smtClean="0"/>
              <a:pPr defTabSz="922287"/>
              <a:t>5</a:t>
            </a:fld>
            <a:endParaRPr lang="en-US" dirty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183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287"/>
            <a:fld id="{7113A84E-A32E-4AAD-867B-231F60698A1B}" type="slidenum">
              <a:rPr lang="en-US" smtClean="0"/>
              <a:pPr defTabSz="922287"/>
              <a:t>6</a:t>
            </a:fld>
            <a:endParaRPr lang="en-US" dirty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016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287"/>
            <a:fld id="{DA1EB3CB-893A-49CB-B679-769840E95969}" type="slidenum">
              <a:rPr lang="en-US" smtClean="0"/>
              <a:pPr defTabSz="922287"/>
              <a:t>7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2981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287"/>
            <a:fld id="{C8EE59D4-AFFF-4C2D-B30D-782596BCFE52}" type="slidenum">
              <a:rPr lang="en-US" smtClean="0"/>
              <a:pPr defTabSz="922287"/>
              <a:t>8</a:t>
            </a:fld>
            <a:endParaRPr lang="en-US" dirty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2795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287"/>
            <a:fld id="{CC66F601-FC5A-466B-B763-43DEF631F659}" type="slidenum">
              <a:rPr lang="en-US" smtClean="0"/>
              <a:pPr defTabSz="922287"/>
              <a:t>9</a:t>
            </a:fld>
            <a:endParaRPr lang="en-US" dirty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499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6"/>
          <p:cNvSpPr>
            <a:spLocks noChangeArrowheads="1"/>
          </p:cNvSpPr>
          <p:nvPr userDrawn="1"/>
        </p:nvSpPr>
        <p:spPr bwMode="auto">
          <a:xfrm>
            <a:off x="0" y="3516313"/>
            <a:ext cx="9144000" cy="1447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86200" y="3810000"/>
            <a:ext cx="4648200" cy="14700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05200" y="2895600"/>
            <a:ext cx="48006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83762-2637-4D0C-9B4A-C064CE8F99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0"/>
            <a:ext cx="184785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0"/>
            <a:ext cx="5391150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3EC1D-54D8-4515-9128-397C675F8A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6400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95400" y="1600200"/>
            <a:ext cx="73914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DAE40-AFBD-42F9-80D5-DCF32469C6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0"/>
            <a:ext cx="6400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295400" y="1600200"/>
            <a:ext cx="73914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F8D9D-37FF-46A3-8ED8-E59052C9F0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95400" y="0"/>
            <a:ext cx="7391400" cy="6126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B6504-129A-4252-8402-3B27AA9DB6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00AF0-C8A3-42DE-B356-EF1EF64C37B8}" type="datetimeFigureOut">
              <a:rPr lang="en-US"/>
              <a:pPr>
                <a:defRPr/>
              </a:pPr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D4FCE-0BD8-4C3C-9424-0E18EE6502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FDB7A-5D39-45AF-93FE-0A15E4F49307}" type="datetimeFigureOut">
              <a:rPr lang="en-US"/>
              <a:pPr>
                <a:defRPr/>
              </a:pPr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01DD3-DFD2-42B6-935B-EC37DA50D5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D3787-BF0C-44B5-ABA7-0EA1EA65D57F}" type="datetimeFigureOut">
              <a:rPr lang="en-US"/>
              <a:pPr>
                <a:defRPr/>
              </a:pPr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AAFA0-EF26-4C3E-B30F-39F613419E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D1663-F730-47BD-B089-043CD48D228D}" type="datetimeFigureOut">
              <a:rPr lang="en-US"/>
              <a:pPr>
                <a:defRPr/>
              </a:pPr>
              <a:t>10/21/2020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0CF37-B026-4922-B4FC-53764E54AE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A1A44-8A55-44DE-8C24-AA7F3120A890}" type="datetimeFigureOut">
              <a:rPr lang="en-US"/>
              <a:pPr>
                <a:defRPr/>
              </a:pPr>
              <a:t>10/21/2020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0E839-4374-43D5-A626-2EB2656E0D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4632F-A123-42DD-869C-17F0CA3882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6" name="Picture 1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214437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24F81-5238-40D0-AB1F-2E217B7DDB95}" type="datetimeFigureOut">
              <a:rPr lang="en-US"/>
              <a:pPr>
                <a:defRPr/>
              </a:pPr>
              <a:t>10/21/2020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A92F0-7068-45DA-99C5-73E34B8DF3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25965-2163-428D-9CD5-538FF3DE7250}" type="datetimeFigureOut">
              <a:rPr lang="en-US"/>
              <a:pPr>
                <a:defRPr/>
              </a:pPr>
              <a:t>10/21/2020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44D08-6615-4B91-9031-EADA8E4382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07FDC-B6E9-41A9-9C53-FD1ABC263A2F}" type="datetimeFigureOut">
              <a:rPr lang="en-US"/>
              <a:pPr>
                <a:defRPr/>
              </a:pPr>
              <a:t>10/21/2020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6E50D-F6FC-4EB8-AD38-37D347D1EE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06138-C6F1-44AF-B935-8415591B0B16}" type="datetimeFigureOut">
              <a:rPr lang="en-US"/>
              <a:pPr>
                <a:defRPr/>
              </a:pPr>
              <a:t>10/21/2020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0C52E-CBA8-4A81-A569-99F46CF6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3829B-7CD7-4745-AE7C-E9790EABADA1}" type="datetimeFigureOut">
              <a:rPr lang="en-US"/>
              <a:pPr>
                <a:defRPr/>
              </a:pPr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6CDEC-8906-4BF1-8148-DBF256BC60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9F440-0FFD-4642-B5CB-05A0C5406E51}" type="datetimeFigureOut">
              <a:rPr lang="en-US"/>
              <a:pPr>
                <a:defRPr/>
              </a:pPr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02702-660C-4DFF-A0A9-40993ECA7D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297BA-B365-44A3-8422-F0975B275B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600200"/>
            <a:ext cx="3619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600200"/>
            <a:ext cx="3619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DD2C8-1369-46DD-B46C-9318C68AED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13320-F70E-4277-84FF-5B6ABC8938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84420-17FF-4E8A-A4F0-A3543A798A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11545-476C-42C8-BB47-1AB7FAE934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8265F-8437-45E7-A1EB-4B158B882E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051F2-CAA7-4BB0-BE76-4DE5C9FB19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0"/>
            <a:ext cx="640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600200"/>
            <a:ext cx="7391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>
                <a:sym typeface="Wingdings" pitchFamily="2" charset="2"/>
              </a:rPr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6457950"/>
            <a:ext cx="381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D363C4F-BD4F-4433-B5F2-A89A54E7E7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6149" name="Picture 13" descr="logoCM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29600" y="82550"/>
            <a:ext cx="919163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1371600"/>
            <a:ext cx="1143000" cy="5486400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1143000" y="1219200"/>
            <a:ext cx="0" cy="563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1219200"/>
            <a:ext cx="9144000" cy="152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  <a:p>
            <a:pPr algn="ctr">
              <a:defRPr/>
            </a:pPr>
            <a:endParaRPr lang="en-US" dirty="0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59" name="Rectangle 35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dirty="0"/>
          </a:p>
        </p:txBody>
      </p:sp>
      <p:pic>
        <p:nvPicPr>
          <p:cNvPr id="2050" name="Picture 1" descr="logo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190625" cy="116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  <p:sldLayoutId id="2147483906" r:id="rId12"/>
    <p:sldLayoutId id="2147483907" r:id="rId13"/>
    <p:sldLayoutId id="2147483908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200">
          <a:solidFill>
            <a:schemeClr val="tx1"/>
          </a:solidFill>
          <a:latin typeface="+mn-lt"/>
          <a:sym typeface="Wingdings" pitchFamily="2" charset="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25FBCF1-63C7-4D00-984F-F06843A02916}" type="datetimeFigureOut">
              <a:rPr lang="en-US"/>
              <a:pPr>
                <a:defRPr/>
              </a:pPr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2767D94-69AC-4F11-AEEC-8474508A92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9" r:id="rId1"/>
    <p:sldLayoutId id="2147483910" r:id="rId2"/>
    <p:sldLayoutId id="2147483911" r:id="rId3"/>
    <p:sldLayoutId id="2147483912" r:id="rId4"/>
    <p:sldLayoutId id="2147483913" r:id="rId5"/>
    <p:sldLayoutId id="2147483914" r:id="rId6"/>
    <p:sldLayoutId id="2147483915" r:id="rId7"/>
    <p:sldLayoutId id="2147483916" r:id="rId8"/>
    <p:sldLayoutId id="2147483917" r:id="rId9"/>
    <p:sldLayoutId id="2147483918" r:id="rId10"/>
    <p:sldLayoutId id="21474839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315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316" name="Picture 2" descr="CMA_Cover-Hor_v5 7-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57200"/>
            <a:ext cx="9906000" cy="777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Box 7"/>
          <p:cNvSpPr txBox="1">
            <a:spLocks noChangeArrowheads="1"/>
          </p:cNvSpPr>
          <p:nvPr/>
        </p:nvSpPr>
        <p:spPr bwMode="auto">
          <a:xfrm>
            <a:off x="1295400" y="3429001"/>
            <a:ext cx="7391400" cy="147732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Charlotte Firefighters Retirement System</a:t>
            </a:r>
          </a:p>
          <a:p>
            <a:pPr algn="ctr"/>
            <a:endParaRPr lang="en-US" b="1" dirty="0"/>
          </a:p>
          <a:p>
            <a:pPr algn="ctr"/>
            <a:r>
              <a:rPr lang="en-US" sz="2400" b="1" dirty="0"/>
              <a:t>Valuation Results</a:t>
            </a:r>
          </a:p>
          <a:p>
            <a:pPr algn="ctr"/>
            <a:r>
              <a:rPr lang="en-US" sz="2400" b="1" dirty="0"/>
              <a:t>July 1, 2020</a:t>
            </a:r>
          </a:p>
        </p:txBody>
      </p:sp>
      <p:sp>
        <p:nvSpPr>
          <p:cNvPr id="13318" name="TextBox 9"/>
          <p:cNvSpPr txBox="1">
            <a:spLocks noChangeArrowheads="1"/>
          </p:cNvSpPr>
          <p:nvPr/>
        </p:nvSpPr>
        <p:spPr bwMode="auto">
          <a:xfrm>
            <a:off x="5741987" y="4870103"/>
            <a:ext cx="33258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+mj-lt"/>
                <a:cs typeface="Times New Roman" panose="02020603050405020304" pitchFamily="18" charset="0"/>
              </a:rPr>
              <a:t>October 22, 2020</a:t>
            </a:r>
          </a:p>
        </p:txBody>
      </p:sp>
      <p:pic>
        <p:nvPicPr>
          <p:cNvPr id="4098" name="Picture 1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160520"/>
            <a:ext cx="1813541" cy="1268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1009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7BE894A-5423-49E9-AF7C-D041113CE80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solidFill>
                  <a:schemeClr val="tx1"/>
                </a:solidFill>
              </a:rPr>
              <a:t>Active Average Age &amp; Service</a:t>
            </a:r>
          </a:p>
        </p:txBody>
      </p:sp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5101247"/>
              </p:ext>
            </p:extLst>
          </p:nvPr>
        </p:nvGraphicFramePr>
        <p:xfrm>
          <a:off x="1295400" y="1676400"/>
          <a:ext cx="7543800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Inactive Average 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5DAE40-AFBD-42F9-80D5-DCF32469C6D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543852"/>
              </p:ext>
            </p:extLst>
          </p:nvPr>
        </p:nvGraphicFramePr>
        <p:xfrm>
          <a:off x="1219200" y="1628176"/>
          <a:ext cx="7467600" cy="5077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5501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9A9EE89-92B9-4780-A34D-1C73826578E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Assets ($ Millions)</a:t>
            </a:r>
          </a:p>
        </p:txBody>
      </p:sp>
      <p:graphicFrame>
        <p:nvGraphicFramePr>
          <p:cNvPr id="7" name="Object 819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71037421"/>
              </p:ext>
            </p:extLst>
          </p:nvPr>
        </p:nvGraphicFramePr>
        <p:xfrm>
          <a:off x="1203323" y="1676400"/>
          <a:ext cx="7788278" cy="4552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Asset Returns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9DD2C8-1369-46DD-B46C-9318C68AEDE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7" name="Object 1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087524"/>
              </p:ext>
            </p:extLst>
          </p:nvPr>
        </p:nvGraphicFramePr>
        <p:xfrm>
          <a:off x="1219200" y="1600200"/>
          <a:ext cx="7767234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1490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C1712FF-393A-487F-991A-9E9EDF16A777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644383" name="Group 28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0544768"/>
              </p:ext>
            </p:extLst>
          </p:nvPr>
        </p:nvGraphicFramePr>
        <p:xfrm>
          <a:off x="1380930" y="1567543"/>
          <a:ext cx="7147751" cy="4912568"/>
        </p:xfrm>
        <a:graphic>
          <a:graphicData uri="http://schemas.openxmlformats.org/drawingml/2006/table">
            <a:tbl>
              <a:tblPr/>
              <a:tblGrid>
                <a:gridCol w="354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7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3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11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July 1, 2020 Valuation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July 1, 2019 Valuation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67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Normal Cost Rate (Including Adm. Exp.)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26.52%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24.06%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Less Member Rate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12.65%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12.65%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Employer Normal Cost Rate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13.87%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11.41%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Rate to Amortize Unfunded Accrued Liability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15.04%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9.63%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Actuarial Determined Employer Contribution Rate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28.91%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21.04%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Statutory Contribution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12.65%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12.65%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166429"/>
                  </a:ext>
                </a:extLst>
              </a:tr>
              <a:tr h="4349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Short Fall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16.26%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8.39%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6185327"/>
                  </a:ext>
                </a:extLst>
              </a:tr>
              <a:tr h="433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Amortization Period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– 15 Years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 Years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Unfunded Accrued Liability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$178,523,381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$118,345,234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32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Funded Ratio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76.5%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82.7%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1561" name="Rectangle 239"/>
          <p:cNvSpPr>
            <a:spLocks noChangeArrowheads="1"/>
          </p:cNvSpPr>
          <p:nvPr/>
        </p:nvSpPr>
        <p:spPr bwMode="auto">
          <a:xfrm>
            <a:off x="3352800" y="381000"/>
            <a:ext cx="36210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dirty="0"/>
              <a:t>Results of Valuation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1A359C0-AB57-4498-993B-013448BDB648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501479771"/>
              </p:ext>
            </p:extLst>
          </p:nvPr>
        </p:nvGraphicFramePr>
        <p:xfrm>
          <a:off x="1295400" y="1676400"/>
          <a:ext cx="7391400" cy="4781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0" name="Rectangle 239"/>
          <p:cNvSpPr>
            <a:spLocks noChangeArrowheads="1"/>
          </p:cNvSpPr>
          <p:nvPr/>
        </p:nvSpPr>
        <p:spPr bwMode="auto">
          <a:xfrm>
            <a:off x="1828800" y="152400"/>
            <a:ext cx="6096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/>
              <a:t>Historical Accrued Liability and Funded Ratio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7E9B971-98DC-4615-A7E2-7BB87EAF0F73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6400800" cy="1143000"/>
          </a:xfrm>
        </p:spPr>
        <p:txBody>
          <a:bodyPr/>
          <a:lstStyle/>
          <a:p>
            <a:pPr eaLnBrk="1" hangingPunct="1"/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Changes In Unfunded Accrued Liability</a:t>
            </a:r>
            <a:br>
              <a:rPr lang="en-US" sz="2400" dirty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7137ACA7-942D-4FC4-BCCF-3CD596A1383B}"/>
              </a:ext>
            </a:extLst>
          </p:cNvPr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957663748"/>
              </p:ext>
            </p:extLst>
          </p:nvPr>
        </p:nvGraphicFramePr>
        <p:xfrm>
          <a:off x="1295400" y="1447800"/>
          <a:ext cx="7391400" cy="501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7E9B971-98DC-4615-A7E2-7BB87EAF0F73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1600200" y="0"/>
            <a:ext cx="6400800" cy="1143000"/>
          </a:xfrm>
        </p:spPr>
        <p:txBody>
          <a:bodyPr/>
          <a:lstStyle/>
          <a:p>
            <a:pPr eaLnBrk="1" hangingPunct="1"/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Sources of Liability Loss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($ Thousands)</a:t>
            </a:r>
          </a:p>
        </p:txBody>
      </p:sp>
      <p:graphicFrame>
        <p:nvGraphicFramePr>
          <p:cNvPr id="13" name="Chart Placeholder 5">
            <a:extLst>
              <a:ext uri="{FF2B5EF4-FFF2-40B4-BE49-F238E27FC236}">
                <a16:creationId xmlns:a16="http://schemas.microsoft.com/office/drawing/2014/main" id="{E5823941-14B9-405B-9445-CB7FBB8A2055}"/>
              </a:ext>
            </a:extLst>
          </p:cNvPr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559322174"/>
              </p:ext>
            </p:extLst>
          </p:nvPr>
        </p:nvGraphicFramePr>
        <p:xfrm>
          <a:off x="1295400" y="1447800"/>
          <a:ext cx="7391400" cy="501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54888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C1712FF-393A-487F-991A-9E9EDF16A777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1561" name="Rectangle 239"/>
          <p:cNvSpPr>
            <a:spLocks noChangeArrowheads="1"/>
          </p:cNvSpPr>
          <p:nvPr/>
        </p:nvSpPr>
        <p:spPr bwMode="auto">
          <a:xfrm>
            <a:off x="1143000" y="228600"/>
            <a:ext cx="74399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Projected UAAL and UAAL Amortization Payments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074393922"/>
              </p:ext>
            </p:extLst>
          </p:nvPr>
        </p:nvGraphicFramePr>
        <p:xfrm>
          <a:off x="1295400" y="1447800"/>
          <a:ext cx="7543800" cy="501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6061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C1712FF-393A-487F-991A-9E9EDF16A777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21561" name="Rectangle 239"/>
          <p:cNvSpPr>
            <a:spLocks noChangeArrowheads="1"/>
          </p:cNvSpPr>
          <p:nvPr/>
        </p:nvSpPr>
        <p:spPr bwMode="auto">
          <a:xfrm>
            <a:off x="1246899" y="376535"/>
            <a:ext cx="74399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ADEC vs. Statutory Contribution (12.65%)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200919787"/>
              </p:ext>
            </p:extLst>
          </p:nvPr>
        </p:nvGraphicFramePr>
        <p:xfrm>
          <a:off x="1371599" y="1600199"/>
          <a:ext cx="7439901" cy="4881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8753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71CC135-7E3E-49E6-BDDD-288162B6FC02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Benefit Financing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420938" y="2614613"/>
            <a:ext cx="416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5400" b="1" dirty="0">
                <a:solidFill>
                  <a:srgbClr val="355A2C"/>
                </a:solidFill>
              </a:rPr>
              <a:t>C + I = B + E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3108325" y="3884613"/>
            <a:ext cx="54673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600" dirty="0"/>
              <a:t>Contributions</a:t>
            </a:r>
          </a:p>
          <a:p>
            <a:pPr eaLnBrk="0" hangingPunct="0"/>
            <a:r>
              <a:rPr lang="en-US" sz="3600" dirty="0"/>
              <a:t>Investment Income</a:t>
            </a:r>
          </a:p>
          <a:p>
            <a:pPr eaLnBrk="0" hangingPunct="0"/>
            <a:r>
              <a:rPr lang="en-US" sz="3600" dirty="0"/>
              <a:t>Benefits Paid</a:t>
            </a:r>
          </a:p>
          <a:p>
            <a:pPr eaLnBrk="0" hangingPunct="0"/>
            <a:r>
              <a:rPr lang="en-US" sz="3600" dirty="0"/>
              <a:t>Expenses (administration)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2498725" y="3886200"/>
            <a:ext cx="4508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600" dirty="0"/>
              <a:t>=</a:t>
            </a:r>
          </a:p>
          <a:p>
            <a:pPr eaLnBrk="0" hangingPunct="0"/>
            <a:r>
              <a:rPr lang="en-US" sz="3600" dirty="0"/>
              <a:t>=</a:t>
            </a:r>
          </a:p>
          <a:p>
            <a:pPr eaLnBrk="0" hangingPunct="0"/>
            <a:r>
              <a:rPr lang="en-US" sz="3600" dirty="0"/>
              <a:t>=</a:t>
            </a:r>
          </a:p>
          <a:p>
            <a:pPr eaLnBrk="0" hangingPunct="0"/>
            <a:r>
              <a:rPr lang="en-US" sz="3600" dirty="0"/>
              <a:t>=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1889125" y="3886200"/>
            <a:ext cx="51435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3600" dirty="0"/>
              <a:t>C</a:t>
            </a:r>
          </a:p>
          <a:p>
            <a:pPr eaLnBrk="0" hangingPunct="0"/>
            <a:r>
              <a:rPr lang="en-US" sz="3600" dirty="0"/>
              <a:t>I</a:t>
            </a:r>
          </a:p>
          <a:p>
            <a:pPr eaLnBrk="0" hangingPunct="0"/>
            <a:r>
              <a:rPr lang="en-US" sz="3600" dirty="0"/>
              <a:t>B</a:t>
            </a:r>
          </a:p>
          <a:p>
            <a:pPr eaLnBrk="0" hangingPunct="0"/>
            <a:r>
              <a:rPr lang="en-US" sz="3600" dirty="0"/>
              <a:t>E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1447800" y="1752600"/>
            <a:ext cx="7391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2400" dirty="0"/>
              <a:t>Basic Retirement Funding Equation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C1712FF-393A-487F-991A-9E9EDF16A777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1561" name="Rectangle 239"/>
          <p:cNvSpPr>
            <a:spLocks noChangeArrowheads="1"/>
          </p:cNvSpPr>
          <p:nvPr/>
        </p:nvSpPr>
        <p:spPr bwMode="auto">
          <a:xfrm>
            <a:off x="1223573" y="228600"/>
            <a:ext cx="74399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ADEC vs. Statutory Contribution (12.65%)</a:t>
            </a: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264472540"/>
              </p:ext>
            </p:extLst>
          </p:nvPr>
        </p:nvGraphicFramePr>
        <p:xfrm>
          <a:off x="1275184" y="1524000"/>
          <a:ext cx="73914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19502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3458A67-43A6-44CE-B460-5793E2AEC38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Comments on Valuation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Asset returns</a:t>
            </a:r>
          </a:p>
          <a:p>
            <a:pPr lvl="1" eaLnBrk="1" hangingPunct="1"/>
            <a:r>
              <a:rPr lang="en-US" dirty="0"/>
              <a:t>Market asset return 3.12% vs. 7.50% expected return (4.38% less than expected).</a:t>
            </a:r>
          </a:p>
          <a:p>
            <a:pPr lvl="1" eaLnBrk="1" hangingPunct="1"/>
            <a:r>
              <a:rPr lang="en-US" dirty="0"/>
              <a:t>Actuarial asset return 5.76% vs. 7.50% expected (1.74% less than expected).</a:t>
            </a:r>
          </a:p>
          <a:p>
            <a:pPr eaLnBrk="1" hangingPunct="1"/>
            <a:r>
              <a:rPr lang="en-US" dirty="0"/>
              <a:t>Pay increases</a:t>
            </a:r>
          </a:p>
          <a:p>
            <a:pPr lvl="1" eaLnBrk="1" hangingPunct="1"/>
            <a:r>
              <a:rPr lang="en-US" dirty="0"/>
              <a:t>Individual pay increases average 7.64% vs. 5.48% expected.</a:t>
            </a:r>
          </a:p>
          <a:p>
            <a:pPr lvl="1" eaLnBrk="1" hangingPunct="1"/>
            <a:r>
              <a:rPr lang="en-US" dirty="0"/>
              <a:t>Total projected payroll increased 7.13% vs. 3.00% increase expected.</a:t>
            </a:r>
          </a:p>
        </p:txBody>
      </p:sp>
    </p:spTree>
    <p:extLst>
      <p:ext uri="{BB962C8B-B14F-4D97-AF65-F5344CB8AC3E}">
        <p14:creationId xmlns:p14="http://schemas.microsoft.com/office/powerpoint/2010/main" val="2353347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3458A67-43A6-44CE-B460-5793E2AEC38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Changes Since the</a:t>
            </a:r>
            <a:br>
              <a:rPr lang="en-US" dirty="0"/>
            </a:br>
            <a:r>
              <a:rPr lang="en-US" dirty="0"/>
              <a:t> Previous Valuation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Salary</a:t>
            </a:r>
          </a:p>
          <a:p>
            <a:pPr lvl="1" eaLnBrk="1" hangingPunct="1"/>
            <a:r>
              <a:rPr lang="en-US" dirty="0"/>
              <a:t>Changed annual rate of inflation assumption from 3.00% to 2.50%.</a:t>
            </a:r>
          </a:p>
          <a:p>
            <a:pPr lvl="1" eaLnBrk="1" hangingPunct="1"/>
            <a:r>
              <a:rPr lang="en-US" dirty="0"/>
              <a:t>Changed current annual rate of wage inflation assumption from 0.75% to 1.25%.</a:t>
            </a:r>
          </a:p>
          <a:p>
            <a:pPr eaLnBrk="1" hangingPunct="1"/>
            <a:r>
              <a:rPr lang="en-US" dirty="0"/>
              <a:t>Investment Rate of Return</a:t>
            </a:r>
          </a:p>
          <a:p>
            <a:pPr lvl="1" eaLnBrk="1" hangingPunct="1"/>
            <a:r>
              <a:rPr lang="en-US" dirty="0"/>
              <a:t>Changed Real Rate of Investment Return to 4.75%, resulting in a reduction from 7.50% to 7.25% net investment return assumption.</a:t>
            </a:r>
          </a:p>
          <a:p>
            <a:pPr eaLnBrk="1" hangingPunct="1"/>
            <a:r>
              <a:rPr lang="en-US" dirty="0"/>
              <a:t>Payroll Growth</a:t>
            </a:r>
          </a:p>
          <a:p>
            <a:pPr lvl="1" eaLnBrk="1" hangingPunct="1"/>
            <a:r>
              <a:rPr lang="en-US" dirty="0"/>
              <a:t>Changed from 3.00% to 2.50%.</a:t>
            </a:r>
          </a:p>
          <a:p>
            <a:pPr lvl="1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406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3458A67-43A6-44CE-B460-5793E2AEC38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Changes Since the</a:t>
            </a:r>
            <a:br>
              <a:rPr lang="en-US" dirty="0"/>
            </a:br>
            <a:r>
              <a:rPr lang="en-US" dirty="0"/>
              <a:t> Previous Valuation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600200"/>
            <a:ext cx="7467600" cy="5257800"/>
          </a:xfrm>
        </p:spPr>
        <p:txBody>
          <a:bodyPr/>
          <a:lstStyle/>
          <a:p>
            <a:pPr eaLnBrk="1" hangingPunct="1"/>
            <a:r>
              <a:rPr lang="en-US" dirty="0"/>
              <a:t>Withdrawal Rates changed.</a:t>
            </a:r>
          </a:p>
          <a:p>
            <a:pPr eaLnBrk="1" hangingPunct="1"/>
            <a:r>
              <a:rPr lang="en-US" dirty="0"/>
              <a:t>Retirement Rates changed.</a:t>
            </a:r>
          </a:p>
          <a:p>
            <a:pPr eaLnBrk="1" hangingPunct="1"/>
            <a:r>
              <a:rPr lang="en-US" dirty="0"/>
              <a:t>Base Mortality</a:t>
            </a:r>
          </a:p>
          <a:p>
            <a:pPr lvl="1" eaLnBrk="1" hangingPunct="1"/>
            <a:r>
              <a:rPr lang="en-US" dirty="0"/>
              <a:t>Healthy Retiree – Pub-2010 Safety Retiree Headcount-Weighted Below Median Mortality Table adjusted by 87.5% for males</a:t>
            </a:r>
          </a:p>
          <a:p>
            <a:pPr lvl="1" eaLnBrk="1" hangingPunct="1"/>
            <a:r>
              <a:rPr lang="en-US" dirty="0"/>
              <a:t>Disabled – Pub-2010 Safety Disabled Retiree Headcount-Weighted Mortality Table </a:t>
            </a:r>
          </a:p>
          <a:p>
            <a:pPr lvl="1" eaLnBrk="1" hangingPunct="1"/>
            <a:r>
              <a:rPr lang="en-US" dirty="0"/>
              <a:t>Actives – Pub-2010 Safety Employee Headcount-Weighted Mortality Table </a:t>
            </a:r>
          </a:p>
          <a:p>
            <a:pPr eaLnBrk="1" hangingPunct="1"/>
            <a:r>
              <a:rPr lang="en-US" dirty="0"/>
              <a:t>Mortality Projection</a:t>
            </a:r>
          </a:p>
          <a:p>
            <a:pPr lvl="1" eaLnBrk="1" hangingPunct="1"/>
            <a:r>
              <a:rPr lang="en-US" dirty="0"/>
              <a:t>Mortality rates are projected using generational improvement with Scale MP-2019</a:t>
            </a:r>
          </a:p>
          <a:p>
            <a:pPr marL="0" indent="0" eaLnBrk="1" hangingPunct="1">
              <a:buNone/>
            </a:pPr>
            <a:endParaRPr lang="en-US" dirty="0"/>
          </a:p>
          <a:p>
            <a:pPr eaLnBrk="1" hangingPunct="1"/>
            <a:endParaRPr lang="en-US" dirty="0"/>
          </a:p>
          <a:p>
            <a:pPr lvl="1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612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3458A67-43A6-44CE-B460-5793E2AEC38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Changes Since the</a:t>
            </a:r>
            <a:br>
              <a:rPr lang="en-US" dirty="0"/>
            </a:br>
            <a:r>
              <a:rPr lang="en-US" dirty="0"/>
              <a:t> Previous Valuation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Unused Annual Leave</a:t>
            </a:r>
          </a:p>
          <a:p>
            <a:pPr lvl="1" eaLnBrk="1" hangingPunct="1"/>
            <a:r>
              <a:rPr lang="en-US" dirty="0"/>
              <a:t>Increased the assumed additional service at retirement from 2/3 year to 1 year</a:t>
            </a:r>
          </a:p>
          <a:p>
            <a:pPr eaLnBrk="1" hangingPunct="1"/>
            <a:r>
              <a:rPr lang="en-US" dirty="0"/>
              <a:t>Amortization Method</a:t>
            </a:r>
          </a:p>
          <a:p>
            <a:pPr lvl="1" eaLnBrk="1" hangingPunct="1"/>
            <a:r>
              <a:rPr lang="en-US" dirty="0"/>
              <a:t>Changed to layered closed amortization approach</a:t>
            </a:r>
          </a:p>
          <a:p>
            <a:pPr eaLnBrk="1" hangingPunct="1"/>
            <a:endParaRPr lang="en-US" dirty="0"/>
          </a:p>
          <a:p>
            <a:pPr lvl="1"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072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292B76F-C8BC-441C-984B-E72CF8011F6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Active and Retired Membership</a:t>
            </a:r>
          </a:p>
        </p:txBody>
      </p:sp>
      <p:graphicFrame>
        <p:nvGraphicFramePr>
          <p:cNvPr id="6" name="Object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8767320"/>
              </p:ext>
            </p:extLst>
          </p:nvPr>
        </p:nvGraphicFramePr>
        <p:xfrm>
          <a:off x="1295400" y="1535112"/>
          <a:ext cx="7543800" cy="4922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DA5A177-079E-4AE4-A7C9-8E60DC365B5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Average Salary and Benefits</a:t>
            </a:r>
          </a:p>
        </p:txBody>
      </p:sp>
      <p:graphicFrame>
        <p:nvGraphicFramePr>
          <p:cNvPr id="6" name="Object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7203435"/>
              </p:ext>
            </p:extLst>
          </p:nvPr>
        </p:nvGraphicFramePr>
        <p:xfrm>
          <a:off x="1219200" y="1524000"/>
          <a:ext cx="7543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8EBD929-31BC-4EEF-AACF-3C49F04D880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 Payroll &amp; Benefits</a:t>
            </a:r>
            <a:br>
              <a:rPr lang="en-US" dirty="0"/>
            </a:br>
            <a:r>
              <a:rPr lang="en-US" dirty="0"/>
              <a:t>($ Millions)</a:t>
            </a:r>
          </a:p>
        </p:txBody>
      </p:sp>
      <p:graphicFrame>
        <p:nvGraphicFramePr>
          <p:cNvPr id="5" name="Object 1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7369040"/>
              </p:ext>
            </p:extLst>
          </p:nvPr>
        </p:nvGraphicFramePr>
        <p:xfrm>
          <a:off x="1263093" y="1600200"/>
          <a:ext cx="7423707" cy="4953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9926</TotalTime>
  <Words>496</Words>
  <Application>Microsoft Office PowerPoint</Application>
  <PresentationFormat>On-screen Show (4:3)</PresentationFormat>
  <Paragraphs>139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Wingdings</vt:lpstr>
      <vt:lpstr>Default Design</vt:lpstr>
      <vt:lpstr>Custom Design</vt:lpstr>
      <vt:lpstr>PowerPoint Presentation</vt:lpstr>
      <vt:lpstr>Benefit Financing</vt:lpstr>
      <vt:lpstr>Comments on Valuation</vt:lpstr>
      <vt:lpstr>Changes Since the  Previous Valuation</vt:lpstr>
      <vt:lpstr>Changes Since the  Previous Valuation</vt:lpstr>
      <vt:lpstr>Changes Since the  Previous Valuation</vt:lpstr>
      <vt:lpstr>Active and Retired Membership</vt:lpstr>
      <vt:lpstr>Average Salary and Benefits</vt:lpstr>
      <vt:lpstr> Payroll &amp; Benefits ($ Millions)</vt:lpstr>
      <vt:lpstr>Active Average Age &amp; Service</vt:lpstr>
      <vt:lpstr>Inactive Average Age</vt:lpstr>
      <vt:lpstr>Assets ($ Millions)</vt:lpstr>
      <vt:lpstr>Asset Returns</vt:lpstr>
      <vt:lpstr>PowerPoint Presentation</vt:lpstr>
      <vt:lpstr>PowerPoint Presentation</vt:lpstr>
      <vt:lpstr> Changes In Unfunded Accrued Liability </vt:lpstr>
      <vt:lpstr> Sources of Liability Loss ($ Thousands)</vt:lpstr>
      <vt:lpstr>PowerPoint Presentation</vt:lpstr>
      <vt:lpstr>PowerPoint Presentation</vt:lpstr>
      <vt:lpstr>PowerPoint Presentation</vt:lpstr>
    </vt:vector>
  </TitlesOfParts>
  <Company>Cavanaugh Macdonald Consulting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Sandra Henry</dc:creator>
  <cp:lastModifiedBy>Todd Green</cp:lastModifiedBy>
  <cp:revision>668</cp:revision>
  <cp:lastPrinted>2019-10-21T14:55:38Z</cp:lastPrinted>
  <dcterms:created xsi:type="dcterms:W3CDTF">2005-10-21T20:15:51Z</dcterms:created>
  <dcterms:modified xsi:type="dcterms:W3CDTF">2020-10-21T13:30:47Z</dcterms:modified>
</cp:coreProperties>
</file>